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1"/>
  </p:notesMasterIdLst>
  <p:sldIdLst>
    <p:sldId id="257" r:id="rId2"/>
    <p:sldId id="258" r:id="rId3"/>
    <p:sldId id="259" r:id="rId4"/>
    <p:sldId id="260" r:id="rId5"/>
    <p:sldId id="261" r:id="rId6"/>
    <p:sldId id="262" r:id="rId7"/>
    <p:sldId id="264" r:id="rId8"/>
    <p:sldId id="265" r:id="rId9"/>
    <p:sldId id="266" r:id="rId10"/>
    <p:sldId id="267" r:id="rId11"/>
    <p:sldId id="277" r:id="rId12"/>
    <p:sldId id="268" r:id="rId13"/>
    <p:sldId id="269" r:id="rId14"/>
    <p:sldId id="270" r:id="rId15"/>
    <p:sldId id="271" r:id="rId16"/>
    <p:sldId id="272" r:id="rId17"/>
    <p:sldId id="273" r:id="rId18"/>
    <p:sldId id="274" r:id="rId19"/>
    <p:sldId id="27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B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79152" autoAdjust="0"/>
  </p:normalViewPr>
  <p:slideViewPr>
    <p:cSldViewPr snapToGrid="0">
      <p:cViewPr varScale="1">
        <p:scale>
          <a:sx n="75" d="100"/>
          <a:sy n="75" d="100"/>
        </p:scale>
        <p:origin x="81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94"/>
    </p:cViewPr>
  </p:sorterViewPr>
  <p:notesViewPr>
    <p:cSldViewPr snapToGrid="0">
      <p:cViewPr varScale="1">
        <p:scale>
          <a:sx n="101" d="100"/>
          <a:sy n="101" d="100"/>
        </p:scale>
        <p:origin x="35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2A5E3-27EB-4DF6-9F48-4812EFD3B67E}" type="doc">
      <dgm:prSet loTypeId="urn:microsoft.com/office/officeart/2005/8/layout/chevron1" loCatId="process" qsTypeId="urn:microsoft.com/office/officeart/2005/8/quickstyle/simple1" qsCatId="simple" csTypeId="urn:microsoft.com/office/officeart/2005/8/colors/accent1_2" csCatId="accent1" phldr="1"/>
      <dgm:spPr/>
    </dgm:pt>
    <dgm:pt modelId="{032A18B8-96FC-42FF-89D1-7CFECBDC80A6}">
      <dgm:prSet phldrT="[Text]" custT="1"/>
      <dgm:spPr/>
      <dgm:t>
        <a:bodyPr/>
        <a:lstStyle/>
        <a:p>
          <a:r>
            <a:rPr lang="en-US" sz="2400" dirty="0" smtClean="0"/>
            <a:t>RESEARCH</a:t>
          </a:r>
          <a:endParaRPr lang="en-US" sz="2500" dirty="0"/>
        </a:p>
      </dgm:t>
    </dgm:pt>
    <dgm:pt modelId="{8F8CB373-80E7-4025-BDC6-E35543A3253B}" type="parTrans" cxnId="{EA61A376-C1E0-44CC-A5F0-B5C1AF73DD1C}">
      <dgm:prSet/>
      <dgm:spPr/>
      <dgm:t>
        <a:bodyPr/>
        <a:lstStyle/>
        <a:p>
          <a:endParaRPr lang="en-US"/>
        </a:p>
      </dgm:t>
    </dgm:pt>
    <dgm:pt modelId="{B73309B6-374E-4C2F-9244-C975B02B318D}" type="sibTrans" cxnId="{EA61A376-C1E0-44CC-A5F0-B5C1AF73DD1C}">
      <dgm:prSet/>
      <dgm:spPr/>
      <dgm:t>
        <a:bodyPr/>
        <a:lstStyle/>
        <a:p>
          <a:endParaRPr lang="en-US"/>
        </a:p>
      </dgm:t>
    </dgm:pt>
    <dgm:pt modelId="{1135B7C1-7366-4D8F-A6E9-D5E7E7A1207D}">
      <dgm:prSet phldrT="[Text]"/>
      <dgm:spPr/>
      <dgm:t>
        <a:bodyPr/>
        <a:lstStyle/>
        <a:p>
          <a:r>
            <a:rPr lang="en-US" dirty="0" smtClean="0"/>
            <a:t>PRIORITIZE</a:t>
          </a:r>
          <a:endParaRPr lang="en-US" dirty="0"/>
        </a:p>
      </dgm:t>
    </dgm:pt>
    <dgm:pt modelId="{5739DA20-8BF0-4B41-92C5-4C931507DEC7}" type="parTrans" cxnId="{420C43E5-B5BE-4EAF-BB48-D8A5B8FA65DE}">
      <dgm:prSet/>
      <dgm:spPr/>
      <dgm:t>
        <a:bodyPr/>
        <a:lstStyle/>
        <a:p>
          <a:endParaRPr lang="en-US"/>
        </a:p>
      </dgm:t>
    </dgm:pt>
    <dgm:pt modelId="{C34E54AA-59D4-43F4-8595-C85C0F4064A5}" type="sibTrans" cxnId="{420C43E5-B5BE-4EAF-BB48-D8A5B8FA65DE}">
      <dgm:prSet/>
      <dgm:spPr/>
      <dgm:t>
        <a:bodyPr/>
        <a:lstStyle/>
        <a:p>
          <a:endParaRPr lang="en-US"/>
        </a:p>
      </dgm:t>
    </dgm:pt>
    <dgm:pt modelId="{6D31B7B6-F9A6-4078-A52B-A0CC5BFD409D}">
      <dgm:prSet phldrT="[Text]"/>
      <dgm:spPr/>
      <dgm:t>
        <a:bodyPr/>
        <a:lstStyle/>
        <a:p>
          <a:r>
            <a:rPr lang="en-US" dirty="0" smtClean="0"/>
            <a:t>IMPLEMENT</a:t>
          </a:r>
          <a:endParaRPr lang="en-US" dirty="0"/>
        </a:p>
      </dgm:t>
    </dgm:pt>
    <dgm:pt modelId="{60D9E4D7-5858-43E8-B315-B794FD6B0830}" type="parTrans" cxnId="{E39773CD-A8DB-48AC-9844-3FA83A2307C7}">
      <dgm:prSet/>
      <dgm:spPr/>
      <dgm:t>
        <a:bodyPr/>
        <a:lstStyle/>
        <a:p>
          <a:endParaRPr lang="en-US"/>
        </a:p>
      </dgm:t>
    </dgm:pt>
    <dgm:pt modelId="{66785AF9-E187-4DCB-8B87-24271A2E8239}" type="sibTrans" cxnId="{E39773CD-A8DB-48AC-9844-3FA83A2307C7}">
      <dgm:prSet/>
      <dgm:spPr/>
      <dgm:t>
        <a:bodyPr/>
        <a:lstStyle/>
        <a:p>
          <a:endParaRPr lang="en-US"/>
        </a:p>
      </dgm:t>
    </dgm:pt>
    <dgm:pt modelId="{B60718E0-BC25-436C-A0CE-18160D58234F}" type="pres">
      <dgm:prSet presAssocID="{1A22A5E3-27EB-4DF6-9F48-4812EFD3B67E}" presName="Name0" presStyleCnt="0">
        <dgm:presLayoutVars>
          <dgm:dir/>
          <dgm:animLvl val="lvl"/>
          <dgm:resizeHandles val="exact"/>
        </dgm:presLayoutVars>
      </dgm:prSet>
      <dgm:spPr/>
    </dgm:pt>
    <dgm:pt modelId="{C748F74F-C841-4590-B2FA-C85463EAAB97}" type="pres">
      <dgm:prSet presAssocID="{032A18B8-96FC-42FF-89D1-7CFECBDC80A6}" presName="parTxOnly" presStyleLbl="node1" presStyleIdx="0" presStyleCnt="3">
        <dgm:presLayoutVars>
          <dgm:chMax val="0"/>
          <dgm:chPref val="0"/>
          <dgm:bulletEnabled val="1"/>
        </dgm:presLayoutVars>
      </dgm:prSet>
      <dgm:spPr/>
      <dgm:t>
        <a:bodyPr/>
        <a:lstStyle/>
        <a:p>
          <a:endParaRPr lang="en-US"/>
        </a:p>
      </dgm:t>
    </dgm:pt>
    <dgm:pt modelId="{EEAB9EE0-F0C0-49F9-A067-D05C04CFDC61}" type="pres">
      <dgm:prSet presAssocID="{B73309B6-374E-4C2F-9244-C975B02B318D}" presName="parTxOnlySpace" presStyleCnt="0"/>
      <dgm:spPr/>
    </dgm:pt>
    <dgm:pt modelId="{1C132C0F-5B38-4541-A74F-0DB39F0265E6}" type="pres">
      <dgm:prSet presAssocID="{1135B7C1-7366-4D8F-A6E9-D5E7E7A1207D}" presName="parTxOnly" presStyleLbl="node1" presStyleIdx="1" presStyleCnt="3">
        <dgm:presLayoutVars>
          <dgm:chMax val="0"/>
          <dgm:chPref val="0"/>
          <dgm:bulletEnabled val="1"/>
        </dgm:presLayoutVars>
      </dgm:prSet>
      <dgm:spPr/>
      <dgm:t>
        <a:bodyPr/>
        <a:lstStyle/>
        <a:p>
          <a:endParaRPr lang="en-US"/>
        </a:p>
      </dgm:t>
    </dgm:pt>
    <dgm:pt modelId="{DAC27106-2F9D-4F25-910A-46F4B5C7EEAB}" type="pres">
      <dgm:prSet presAssocID="{C34E54AA-59D4-43F4-8595-C85C0F4064A5}" presName="parTxOnlySpace" presStyleCnt="0"/>
      <dgm:spPr/>
    </dgm:pt>
    <dgm:pt modelId="{CA379128-D33F-4453-BD1A-C1EFEACDCBA4}" type="pres">
      <dgm:prSet presAssocID="{6D31B7B6-F9A6-4078-A52B-A0CC5BFD409D}" presName="parTxOnly" presStyleLbl="node1" presStyleIdx="2" presStyleCnt="3">
        <dgm:presLayoutVars>
          <dgm:chMax val="0"/>
          <dgm:chPref val="0"/>
          <dgm:bulletEnabled val="1"/>
        </dgm:presLayoutVars>
      </dgm:prSet>
      <dgm:spPr/>
      <dgm:t>
        <a:bodyPr/>
        <a:lstStyle/>
        <a:p>
          <a:endParaRPr lang="en-US"/>
        </a:p>
      </dgm:t>
    </dgm:pt>
  </dgm:ptLst>
  <dgm:cxnLst>
    <dgm:cxn modelId="{48527DB9-8E6A-4C81-ACD1-4BF91DE67431}" type="presOf" srcId="{1A22A5E3-27EB-4DF6-9F48-4812EFD3B67E}" destId="{B60718E0-BC25-436C-A0CE-18160D58234F}" srcOrd="0" destOrd="0" presId="urn:microsoft.com/office/officeart/2005/8/layout/chevron1"/>
    <dgm:cxn modelId="{420C43E5-B5BE-4EAF-BB48-D8A5B8FA65DE}" srcId="{1A22A5E3-27EB-4DF6-9F48-4812EFD3B67E}" destId="{1135B7C1-7366-4D8F-A6E9-D5E7E7A1207D}" srcOrd="1" destOrd="0" parTransId="{5739DA20-8BF0-4B41-92C5-4C931507DEC7}" sibTransId="{C34E54AA-59D4-43F4-8595-C85C0F4064A5}"/>
    <dgm:cxn modelId="{F7D2DC39-3B5C-4760-98DD-68D6C2CBC5A9}" type="presOf" srcId="{6D31B7B6-F9A6-4078-A52B-A0CC5BFD409D}" destId="{CA379128-D33F-4453-BD1A-C1EFEACDCBA4}" srcOrd="0" destOrd="0" presId="urn:microsoft.com/office/officeart/2005/8/layout/chevron1"/>
    <dgm:cxn modelId="{D010A0C6-C6B7-459A-8F10-7227CA3787B7}" type="presOf" srcId="{032A18B8-96FC-42FF-89D1-7CFECBDC80A6}" destId="{C748F74F-C841-4590-B2FA-C85463EAAB97}" srcOrd="0" destOrd="0" presId="urn:microsoft.com/office/officeart/2005/8/layout/chevron1"/>
    <dgm:cxn modelId="{69B176B5-D3D0-4E76-B6AF-9756A4687946}" type="presOf" srcId="{1135B7C1-7366-4D8F-A6E9-D5E7E7A1207D}" destId="{1C132C0F-5B38-4541-A74F-0DB39F0265E6}" srcOrd="0" destOrd="0" presId="urn:microsoft.com/office/officeart/2005/8/layout/chevron1"/>
    <dgm:cxn modelId="{EA61A376-C1E0-44CC-A5F0-B5C1AF73DD1C}" srcId="{1A22A5E3-27EB-4DF6-9F48-4812EFD3B67E}" destId="{032A18B8-96FC-42FF-89D1-7CFECBDC80A6}" srcOrd="0" destOrd="0" parTransId="{8F8CB373-80E7-4025-BDC6-E35543A3253B}" sibTransId="{B73309B6-374E-4C2F-9244-C975B02B318D}"/>
    <dgm:cxn modelId="{E39773CD-A8DB-48AC-9844-3FA83A2307C7}" srcId="{1A22A5E3-27EB-4DF6-9F48-4812EFD3B67E}" destId="{6D31B7B6-F9A6-4078-A52B-A0CC5BFD409D}" srcOrd="2" destOrd="0" parTransId="{60D9E4D7-5858-43E8-B315-B794FD6B0830}" sibTransId="{66785AF9-E187-4DCB-8B87-24271A2E8239}"/>
    <dgm:cxn modelId="{CDAA1C79-E04F-4BBE-B002-3E24A3681467}" type="presParOf" srcId="{B60718E0-BC25-436C-A0CE-18160D58234F}" destId="{C748F74F-C841-4590-B2FA-C85463EAAB97}" srcOrd="0" destOrd="0" presId="urn:microsoft.com/office/officeart/2005/8/layout/chevron1"/>
    <dgm:cxn modelId="{3D928FB8-3591-4AB0-B34A-A3CE6DF667C0}" type="presParOf" srcId="{B60718E0-BC25-436C-A0CE-18160D58234F}" destId="{EEAB9EE0-F0C0-49F9-A067-D05C04CFDC61}" srcOrd="1" destOrd="0" presId="urn:microsoft.com/office/officeart/2005/8/layout/chevron1"/>
    <dgm:cxn modelId="{B55C3FD4-A774-4CC0-B669-2E8EAF28A353}" type="presParOf" srcId="{B60718E0-BC25-436C-A0CE-18160D58234F}" destId="{1C132C0F-5B38-4541-A74F-0DB39F0265E6}" srcOrd="2" destOrd="0" presId="urn:microsoft.com/office/officeart/2005/8/layout/chevron1"/>
    <dgm:cxn modelId="{19656F91-B136-4C49-8BE7-B9AD6CDF2DFD}" type="presParOf" srcId="{B60718E0-BC25-436C-A0CE-18160D58234F}" destId="{DAC27106-2F9D-4F25-910A-46F4B5C7EEAB}" srcOrd="3" destOrd="0" presId="urn:microsoft.com/office/officeart/2005/8/layout/chevron1"/>
    <dgm:cxn modelId="{0242B596-EEBF-45BC-81B3-7AB43BA8C90D}" type="presParOf" srcId="{B60718E0-BC25-436C-A0CE-18160D58234F}" destId="{CA379128-D33F-4453-BD1A-C1EFEACDCBA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22A5E3-27EB-4DF6-9F48-4812EFD3B67E}" type="doc">
      <dgm:prSet loTypeId="urn:microsoft.com/office/officeart/2005/8/layout/chevron1" loCatId="process" qsTypeId="urn:microsoft.com/office/officeart/2005/8/quickstyle/simple1" qsCatId="simple" csTypeId="urn:microsoft.com/office/officeart/2005/8/colors/accent1_2" csCatId="accent1" phldr="1"/>
      <dgm:spPr/>
    </dgm:pt>
    <dgm:pt modelId="{032A18B8-96FC-42FF-89D1-7CFECBDC80A6}">
      <dgm:prSet phldrT="[Text]" custT="1"/>
      <dgm:spPr>
        <a:solidFill>
          <a:schemeClr val="accent2"/>
        </a:solidFill>
      </dgm:spPr>
      <dgm:t>
        <a:bodyPr/>
        <a:lstStyle/>
        <a:p>
          <a:r>
            <a:rPr lang="en-US" sz="2400" dirty="0" smtClean="0"/>
            <a:t>RESEARCH</a:t>
          </a:r>
          <a:endParaRPr lang="en-US" sz="2500" dirty="0"/>
        </a:p>
      </dgm:t>
    </dgm:pt>
    <dgm:pt modelId="{8F8CB373-80E7-4025-BDC6-E35543A3253B}" type="parTrans" cxnId="{EA61A376-C1E0-44CC-A5F0-B5C1AF73DD1C}">
      <dgm:prSet/>
      <dgm:spPr/>
      <dgm:t>
        <a:bodyPr/>
        <a:lstStyle/>
        <a:p>
          <a:endParaRPr lang="en-US"/>
        </a:p>
      </dgm:t>
    </dgm:pt>
    <dgm:pt modelId="{B73309B6-374E-4C2F-9244-C975B02B318D}" type="sibTrans" cxnId="{EA61A376-C1E0-44CC-A5F0-B5C1AF73DD1C}">
      <dgm:prSet/>
      <dgm:spPr/>
      <dgm:t>
        <a:bodyPr/>
        <a:lstStyle/>
        <a:p>
          <a:endParaRPr lang="en-US"/>
        </a:p>
      </dgm:t>
    </dgm:pt>
    <dgm:pt modelId="{1135B7C1-7366-4D8F-A6E9-D5E7E7A1207D}">
      <dgm:prSet phldrT="[Text]"/>
      <dgm:spPr/>
      <dgm:t>
        <a:bodyPr/>
        <a:lstStyle/>
        <a:p>
          <a:r>
            <a:rPr lang="en-US" dirty="0" smtClean="0"/>
            <a:t>PRIORITIZE</a:t>
          </a:r>
          <a:endParaRPr lang="en-US" dirty="0"/>
        </a:p>
      </dgm:t>
    </dgm:pt>
    <dgm:pt modelId="{5739DA20-8BF0-4B41-92C5-4C931507DEC7}" type="parTrans" cxnId="{420C43E5-B5BE-4EAF-BB48-D8A5B8FA65DE}">
      <dgm:prSet/>
      <dgm:spPr/>
      <dgm:t>
        <a:bodyPr/>
        <a:lstStyle/>
        <a:p>
          <a:endParaRPr lang="en-US"/>
        </a:p>
      </dgm:t>
    </dgm:pt>
    <dgm:pt modelId="{C34E54AA-59D4-43F4-8595-C85C0F4064A5}" type="sibTrans" cxnId="{420C43E5-B5BE-4EAF-BB48-D8A5B8FA65DE}">
      <dgm:prSet/>
      <dgm:spPr/>
      <dgm:t>
        <a:bodyPr/>
        <a:lstStyle/>
        <a:p>
          <a:endParaRPr lang="en-US"/>
        </a:p>
      </dgm:t>
    </dgm:pt>
    <dgm:pt modelId="{6D31B7B6-F9A6-4078-A52B-A0CC5BFD409D}">
      <dgm:prSet phldrT="[Text]"/>
      <dgm:spPr/>
      <dgm:t>
        <a:bodyPr/>
        <a:lstStyle/>
        <a:p>
          <a:r>
            <a:rPr lang="en-US" dirty="0" smtClean="0"/>
            <a:t>IMPLEMENT</a:t>
          </a:r>
          <a:endParaRPr lang="en-US" dirty="0"/>
        </a:p>
      </dgm:t>
    </dgm:pt>
    <dgm:pt modelId="{60D9E4D7-5858-43E8-B315-B794FD6B0830}" type="parTrans" cxnId="{E39773CD-A8DB-48AC-9844-3FA83A2307C7}">
      <dgm:prSet/>
      <dgm:spPr/>
      <dgm:t>
        <a:bodyPr/>
        <a:lstStyle/>
        <a:p>
          <a:endParaRPr lang="en-US"/>
        </a:p>
      </dgm:t>
    </dgm:pt>
    <dgm:pt modelId="{66785AF9-E187-4DCB-8B87-24271A2E8239}" type="sibTrans" cxnId="{E39773CD-A8DB-48AC-9844-3FA83A2307C7}">
      <dgm:prSet/>
      <dgm:spPr/>
      <dgm:t>
        <a:bodyPr/>
        <a:lstStyle/>
        <a:p>
          <a:endParaRPr lang="en-US"/>
        </a:p>
      </dgm:t>
    </dgm:pt>
    <dgm:pt modelId="{B60718E0-BC25-436C-A0CE-18160D58234F}" type="pres">
      <dgm:prSet presAssocID="{1A22A5E3-27EB-4DF6-9F48-4812EFD3B67E}" presName="Name0" presStyleCnt="0">
        <dgm:presLayoutVars>
          <dgm:dir/>
          <dgm:animLvl val="lvl"/>
          <dgm:resizeHandles val="exact"/>
        </dgm:presLayoutVars>
      </dgm:prSet>
      <dgm:spPr/>
    </dgm:pt>
    <dgm:pt modelId="{C748F74F-C841-4590-B2FA-C85463EAAB97}" type="pres">
      <dgm:prSet presAssocID="{032A18B8-96FC-42FF-89D1-7CFECBDC80A6}" presName="parTxOnly" presStyleLbl="node1" presStyleIdx="0" presStyleCnt="3">
        <dgm:presLayoutVars>
          <dgm:chMax val="0"/>
          <dgm:chPref val="0"/>
          <dgm:bulletEnabled val="1"/>
        </dgm:presLayoutVars>
      </dgm:prSet>
      <dgm:spPr/>
      <dgm:t>
        <a:bodyPr/>
        <a:lstStyle/>
        <a:p>
          <a:endParaRPr lang="en-US"/>
        </a:p>
      </dgm:t>
    </dgm:pt>
    <dgm:pt modelId="{EEAB9EE0-F0C0-49F9-A067-D05C04CFDC61}" type="pres">
      <dgm:prSet presAssocID="{B73309B6-374E-4C2F-9244-C975B02B318D}" presName="parTxOnlySpace" presStyleCnt="0"/>
      <dgm:spPr/>
    </dgm:pt>
    <dgm:pt modelId="{1C132C0F-5B38-4541-A74F-0DB39F0265E6}" type="pres">
      <dgm:prSet presAssocID="{1135B7C1-7366-4D8F-A6E9-D5E7E7A1207D}" presName="parTxOnly" presStyleLbl="node1" presStyleIdx="1" presStyleCnt="3">
        <dgm:presLayoutVars>
          <dgm:chMax val="0"/>
          <dgm:chPref val="0"/>
          <dgm:bulletEnabled val="1"/>
        </dgm:presLayoutVars>
      </dgm:prSet>
      <dgm:spPr/>
      <dgm:t>
        <a:bodyPr/>
        <a:lstStyle/>
        <a:p>
          <a:endParaRPr lang="en-US"/>
        </a:p>
      </dgm:t>
    </dgm:pt>
    <dgm:pt modelId="{DAC27106-2F9D-4F25-910A-46F4B5C7EEAB}" type="pres">
      <dgm:prSet presAssocID="{C34E54AA-59D4-43F4-8595-C85C0F4064A5}" presName="parTxOnlySpace" presStyleCnt="0"/>
      <dgm:spPr/>
    </dgm:pt>
    <dgm:pt modelId="{CA379128-D33F-4453-BD1A-C1EFEACDCBA4}" type="pres">
      <dgm:prSet presAssocID="{6D31B7B6-F9A6-4078-A52B-A0CC5BFD409D}" presName="parTxOnly" presStyleLbl="node1" presStyleIdx="2" presStyleCnt="3">
        <dgm:presLayoutVars>
          <dgm:chMax val="0"/>
          <dgm:chPref val="0"/>
          <dgm:bulletEnabled val="1"/>
        </dgm:presLayoutVars>
      </dgm:prSet>
      <dgm:spPr/>
      <dgm:t>
        <a:bodyPr/>
        <a:lstStyle/>
        <a:p>
          <a:endParaRPr lang="en-US"/>
        </a:p>
      </dgm:t>
    </dgm:pt>
  </dgm:ptLst>
  <dgm:cxnLst>
    <dgm:cxn modelId="{77B5C7A5-CD08-48B0-99B7-1FF963DA0363}" type="presOf" srcId="{1A22A5E3-27EB-4DF6-9F48-4812EFD3B67E}" destId="{B60718E0-BC25-436C-A0CE-18160D58234F}" srcOrd="0" destOrd="0" presId="urn:microsoft.com/office/officeart/2005/8/layout/chevron1"/>
    <dgm:cxn modelId="{EA61A376-C1E0-44CC-A5F0-B5C1AF73DD1C}" srcId="{1A22A5E3-27EB-4DF6-9F48-4812EFD3B67E}" destId="{032A18B8-96FC-42FF-89D1-7CFECBDC80A6}" srcOrd="0" destOrd="0" parTransId="{8F8CB373-80E7-4025-BDC6-E35543A3253B}" sibTransId="{B73309B6-374E-4C2F-9244-C975B02B318D}"/>
    <dgm:cxn modelId="{B8E516A9-996B-4163-AE54-E3EAA757088A}" type="presOf" srcId="{1135B7C1-7366-4D8F-A6E9-D5E7E7A1207D}" destId="{1C132C0F-5B38-4541-A74F-0DB39F0265E6}" srcOrd="0" destOrd="0" presId="urn:microsoft.com/office/officeart/2005/8/layout/chevron1"/>
    <dgm:cxn modelId="{E39773CD-A8DB-48AC-9844-3FA83A2307C7}" srcId="{1A22A5E3-27EB-4DF6-9F48-4812EFD3B67E}" destId="{6D31B7B6-F9A6-4078-A52B-A0CC5BFD409D}" srcOrd="2" destOrd="0" parTransId="{60D9E4D7-5858-43E8-B315-B794FD6B0830}" sibTransId="{66785AF9-E187-4DCB-8B87-24271A2E8239}"/>
    <dgm:cxn modelId="{CF906CFE-9A15-47B6-A26A-69D46591EF46}" type="presOf" srcId="{032A18B8-96FC-42FF-89D1-7CFECBDC80A6}" destId="{C748F74F-C841-4590-B2FA-C85463EAAB97}" srcOrd="0" destOrd="0" presId="urn:microsoft.com/office/officeart/2005/8/layout/chevron1"/>
    <dgm:cxn modelId="{F3D03691-3B50-4463-A88C-A3162E62950C}" type="presOf" srcId="{6D31B7B6-F9A6-4078-A52B-A0CC5BFD409D}" destId="{CA379128-D33F-4453-BD1A-C1EFEACDCBA4}" srcOrd="0" destOrd="0" presId="urn:microsoft.com/office/officeart/2005/8/layout/chevron1"/>
    <dgm:cxn modelId="{420C43E5-B5BE-4EAF-BB48-D8A5B8FA65DE}" srcId="{1A22A5E3-27EB-4DF6-9F48-4812EFD3B67E}" destId="{1135B7C1-7366-4D8F-A6E9-D5E7E7A1207D}" srcOrd="1" destOrd="0" parTransId="{5739DA20-8BF0-4B41-92C5-4C931507DEC7}" sibTransId="{C34E54AA-59D4-43F4-8595-C85C0F4064A5}"/>
    <dgm:cxn modelId="{DD084BA4-B7DB-4E58-B15E-067106D5BAAD}" type="presParOf" srcId="{B60718E0-BC25-436C-A0CE-18160D58234F}" destId="{C748F74F-C841-4590-B2FA-C85463EAAB97}" srcOrd="0" destOrd="0" presId="urn:microsoft.com/office/officeart/2005/8/layout/chevron1"/>
    <dgm:cxn modelId="{8B07D5CD-D2AE-4CA1-B653-E6A91FD08BC4}" type="presParOf" srcId="{B60718E0-BC25-436C-A0CE-18160D58234F}" destId="{EEAB9EE0-F0C0-49F9-A067-D05C04CFDC61}" srcOrd="1" destOrd="0" presId="urn:microsoft.com/office/officeart/2005/8/layout/chevron1"/>
    <dgm:cxn modelId="{B0483AC7-ECE2-4A50-8B3A-714D5F3D725C}" type="presParOf" srcId="{B60718E0-BC25-436C-A0CE-18160D58234F}" destId="{1C132C0F-5B38-4541-A74F-0DB39F0265E6}" srcOrd="2" destOrd="0" presId="urn:microsoft.com/office/officeart/2005/8/layout/chevron1"/>
    <dgm:cxn modelId="{158B4B5E-32A1-4043-8695-A309FC71ADCA}" type="presParOf" srcId="{B60718E0-BC25-436C-A0CE-18160D58234F}" destId="{DAC27106-2F9D-4F25-910A-46F4B5C7EEAB}" srcOrd="3" destOrd="0" presId="urn:microsoft.com/office/officeart/2005/8/layout/chevron1"/>
    <dgm:cxn modelId="{BDAE6DFC-DA2D-4459-B753-8988EFC19295}" type="presParOf" srcId="{B60718E0-BC25-436C-A0CE-18160D58234F}" destId="{CA379128-D33F-4453-BD1A-C1EFEACDCBA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22A5E3-27EB-4DF6-9F48-4812EFD3B67E}" type="doc">
      <dgm:prSet loTypeId="urn:microsoft.com/office/officeart/2005/8/layout/chevron1" loCatId="process" qsTypeId="urn:microsoft.com/office/officeart/2005/8/quickstyle/simple1" qsCatId="simple" csTypeId="urn:microsoft.com/office/officeart/2005/8/colors/accent1_2" csCatId="accent1" phldr="1"/>
      <dgm:spPr/>
    </dgm:pt>
    <dgm:pt modelId="{032A18B8-96FC-42FF-89D1-7CFECBDC80A6}">
      <dgm:prSet phldrT="[Text]" custT="1"/>
      <dgm:spPr>
        <a:solidFill>
          <a:schemeClr val="accent1"/>
        </a:solidFill>
      </dgm:spPr>
      <dgm:t>
        <a:bodyPr/>
        <a:lstStyle/>
        <a:p>
          <a:r>
            <a:rPr lang="en-US" sz="2400" dirty="0" smtClean="0"/>
            <a:t>RESEARCH</a:t>
          </a:r>
          <a:endParaRPr lang="en-US" sz="2500" dirty="0"/>
        </a:p>
      </dgm:t>
    </dgm:pt>
    <dgm:pt modelId="{8F8CB373-80E7-4025-BDC6-E35543A3253B}" type="parTrans" cxnId="{EA61A376-C1E0-44CC-A5F0-B5C1AF73DD1C}">
      <dgm:prSet/>
      <dgm:spPr/>
      <dgm:t>
        <a:bodyPr/>
        <a:lstStyle/>
        <a:p>
          <a:endParaRPr lang="en-US"/>
        </a:p>
      </dgm:t>
    </dgm:pt>
    <dgm:pt modelId="{B73309B6-374E-4C2F-9244-C975B02B318D}" type="sibTrans" cxnId="{EA61A376-C1E0-44CC-A5F0-B5C1AF73DD1C}">
      <dgm:prSet/>
      <dgm:spPr/>
      <dgm:t>
        <a:bodyPr/>
        <a:lstStyle/>
        <a:p>
          <a:endParaRPr lang="en-US"/>
        </a:p>
      </dgm:t>
    </dgm:pt>
    <dgm:pt modelId="{1135B7C1-7366-4D8F-A6E9-D5E7E7A1207D}">
      <dgm:prSet phldrT="[Text]"/>
      <dgm:spPr>
        <a:solidFill>
          <a:schemeClr val="accent2"/>
        </a:solidFill>
      </dgm:spPr>
      <dgm:t>
        <a:bodyPr/>
        <a:lstStyle/>
        <a:p>
          <a:r>
            <a:rPr lang="en-US" dirty="0" smtClean="0"/>
            <a:t>PRIORITIZE</a:t>
          </a:r>
          <a:endParaRPr lang="en-US" dirty="0"/>
        </a:p>
      </dgm:t>
    </dgm:pt>
    <dgm:pt modelId="{5739DA20-8BF0-4B41-92C5-4C931507DEC7}" type="parTrans" cxnId="{420C43E5-B5BE-4EAF-BB48-D8A5B8FA65DE}">
      <dgm:prSet/>
      <dgm:spPr/>
      <dgm:t>
        <a:bodyPr/>
        <a:lstStyle/>
        <a:p>
          <a:endParaRPr lang="en-US"/>
        </a:p>
      </dgm:t>
    </dgm:pt>
    <dgm:pt modelId="{C34E54AA-59D4-43F4-8595-C85C0F4064A5}" type="sibTrans" cxnId="{420C43E5-B5BE-4EAF-BB48-D8A5B8FA65DE}">
      <dgm:prSet/>
      <dgm:spPr/>
      <dgm:t>
        <a:bodyPr/>
        <a:lstStyle/>
        <a:p>
          <a:endParaRPr lang="en-US"/>
        </a:p>
      </dgm:t>
    </dgm:pt>
    <dgm:pt modelId="{6D31B7B6-F9A6-4078-A52B-A0CC5BFD409D}">
      <dgm:prSet phldrT="[Text]"/>
      <dgm:spPr/>
      <dgm:t>
        <a:bodyPr/>
        <a:lstStyle/>
        <a:p>
          <a:r>
            <a:rPr lang="en-US" dirty="0" smtClean="0"/>
            <a:t>IMPLEMENT</a:t>
          </a:r>
          <a:endParaRPr lang="en-US" dirty="0"/>
        </a:p>
      </dgm:t>
    </dgm:pt>
    <dgm:pt modelId="{60D9E4D7-5858-43E8-B315-B794FD6B0830}" type="parTrans" cxnId="{E39773CD-A8DB-48AC-9844-3FA83A2307C7}">
      <dgm:prSet/>
      <dgm:spPr/>
      <dgm:t>
        <a:bodyPr/>
        <a:lstStyle/>
        <a:p>
          <a:endParaRPr lang="en-US"/>
        </a:p>
      </dgm:t>
    </dgm:pt>
    <dgm:pt modelId="{66785AF9-E187-4DCB-8B87-24271A2E8239}" type="sibTrans" cxnId="{E39773CD-A8DB-48AC-9844-3FA83A2307C7}">
      <dgm:prSet/>
      <dgm:spPr/>
      <dgm:t>
        <a:bodyPr/>
        <a:lstStyle/>
        <a:p>
          <a:endParaRPr lang="en-US"/>
        </a:p>
      </dgm:t>
    </dgm:pt>
    <dgm:pt modelId="{B60718E0-BC25-436C-A0CE-18160D58234F}" type="pres">
      <dgm:prSet presAssocID="{1A22A5E3-27EB-4DF6-9F48-4812EFD3B67E}" presName="Name0" presStyleCnt="0">
        <dgm:presLayoutVars>
          <dgm:dir/>
          <dgm:animLvl val="lvl"/>
          <dgm:resizeHandles val="exact"/>
        </dgm:presLayoutVars>
      </dgm:prSet>
      <dgm:spPr/>
    </dgm:pt>
    <dgm:pt modelId="{C748F74F-C841-4590-B2FA-C85463EAAB97}" type="pres">
      <dgm:prSet presAssocID="{032A18B8-96FC-42FF-89D1-7CFECBDC80A6}" presName="parTxOnly" presStyleLbl="node1" presStyleIdx="0" presStyleCnt="3" custLinFactNeighborX="14202" custLinFactNeighborY="-626">
        <dgm:presLayoutVars>
          <dgm:chMax val="0"/>
          <dgm:chPref val="0"/>
          <dgm:bulletEnabled val="1"/>
        </dgm:presLayoutVars>
      </dgm:prSet>
      <dgm:spPr/>
      <dgm:t>
        <a:bodyPr/>
        <a:lstStyle/>
        <a:p>
          <a:endParaRPr lang="en-US"/>
        </a:p>
      </dgm:t>
    </dgm:pt>
    <dgm:pt modelId="{EEAB9EE0-F0C0-49F9-A067-D05C04CFDC61}" type="pres">
      <dgm:prSet presAssocID="{B73309B6-374E-4C2F-9244-C975B02B318D}" presName="parTxOnlySpace" presStyleCnt="0"/>
      <dgm:spPr/>
    </dgm:pt>
    <dgm:pt modelId="{1C132C0F-5B38-4541-A74F-0DB39F0265E6}" type="pres">
      <dgm:prSet presAssocID="{1135B7C1-7366-4D8F-A6E9-D5E7E7A1207D}" presName="parTxOnly" presStyleLbl="node1" presStyleIdx="1" presStyleCnt="3">
        <dgm:presLayoutVars>
          <dgm:chMax val="0"/>
          <dgm:chPref val="0"/>
          <dgm:bulletEnabled val="1"/>
        </dgm:presLayoutVars>
      </dgm:prSet>
      <dgm:spPr/>
      <dgm:t>
        <a:bodyPr/>
        <a:lstStyle/>
        <a:p>
          <a:endParaRPr lang="en-US"/>
        </a:p>
      </dgm:t>
    </dgm:pt>
    <dgm:pt modelId="{DAC27106-2F9D-4F25-910A-46F4B5C7EEAB}" type="pres">
      <dgm:prSet presAssocID="{C34E54AA-59D4-43F4-8595-C85C0F4064A5}" presName="parTxOnlySpace" presStyleCnt="0"/>
      <dgm:spPr/>
    </dgm:pt>
    <dgm:pt modelId="{CA379128-D33F-4453-BD1A-C1EFEACDCBA4}" type="pres">
      <dgm:prSet presAssocID="{6D31B7B6-F9A6-4078-A52B-A0CC5BFD409D}" presName="parTxOnly" presStyleLbl="node1" presStyleIdx="2" presStyleCnt="3">
        <dgm:presLayoutVars>
          <dgm:chMax val="0"/>
          <dgm:chPref val="0"/>
          <dgm:bulletEnabled val="1"/>
        </dgm:presLayoutVars>
      </dgm:prSet>
      <dgm:spPr/>
      <dgm:t>
        <a:bodyPr/>
        <a:lstStyle/>
        <a:p>
          <a:endParaRPr lang="en-US"/>
        </a:p>
      </dgm:t>
    </dgm:pt>
  </dgm:ptLst>
  <dgm:cxnLst>
    <dgm:cxn modelId="{E17C2836-7F63-4B05-A384-4D7A1B2BA90F}" type="presOf" srcId="{032A18B8-96FC-42FF-89D1-7CFECBDC80A6}" destId="{C748F74F-C841-4590-B2FA-C85463EAAB97}" srcOrd="0" destOrd="0" presId="urn:microsoft.com/office/officeart/2005/8/layout/chevron1"/>
    <dgm:cxn modelId="{8AA79E5F-23C5-4DF8-8EB0-DF09394C1506}" type="presOf" srcId="{1135B7C1-7366-4D8F-A6E9-D5E7E7A1207D}" destId="{1C132C0F-5B38-4541-A74F-0DB39F0265E6}" srcOrd="0" destOrd="0" presId="urn:microsoft.com/office/officeart/2005/8/layout/chevron1"/>
    <dgm:cxn modelId="{420C43E5-B5BE-4EAF-BB48-D8A5B8FA65DE}" srcId="{1A22A5E3-27EB-4DF6-9F48-4812EFD3B67E}" destId="{1135B7C1-7366-4D8F-A6E9-D5E7E7A1207D}" srcOrd="1" destOrd="0" parTransId="{5739DA20-8BF0-4B41-92C5-4C931507DEC7}" sibTransId="{C34E54AA-59D4-43F4-8595-C85C0F4064A5}"/>
    <dgm:cxn modelId="{EAC91900-5092-46D2-B5F3-1719624F6352}" type="presOf" srcId="{6D31B7B6-F9A6-4078-A52B-A0CC5BFD409D}" destId="{CA379128-D33F-4453-BD1A-C1EFEACDCBA4}" srcOrd="0" destOrd="0" presId="urn:microsoft.com/office/officeart/2005/8/layout/chevron1"/>
    <dgm:cxn modelId="{E2BA9BB4-4191-47D8-B084-AF5E64134073}" type="presOf" srcId="{1A22A5E3-27EB-4DF6-9F48-4812EFD3B67E}" destId="{B60718E0-BC25-436C-A0CE-18160D58234F}" srcOrd="0" destOrd="0" presId="urn:microsoft.com/office/officeart/2005/8/layout/chevron1"/>
    <dgm:cxn modelId="{EA61A376-C1E0-44CC-A5F0-B5C1AF73DD1C}" srcId="{1A22A5E3-27EB-4DF6-9F48-4812EFD3B67E}" destId="{032A18B8-96FC-42FF-89D1-7CFECBDC80A6}" srcOrd="0" destOrd="0" parTransId="{8F8CB373-80E7-4025-BDC6-E35543A3253B}" sibTransId="{B73309B6-374E-4C2F-9244-C975B02B318D}"/>
    <dgm:cxn modelId="{E39773CD-A8DB-48AC-9844-3FA83A2307C7}" srcId="{1A22A5E3-27EB-4DF6-9F48-4812EFD3B67E}" destId="{6D31B7B6-F9A6-4078-A52B-A0CC5BFD409D}" srcOrd="2" destOrd="0" parTransId="{60D9E4D7-5858-43E8-B315-B794FD6B0830}" sibTransId="{66785AF9-E187-4DCB-8B87-24271A2E8239}"/>
    <dgm:cxn modelId="{9939351D-694A-4A9C-94E4-AE354E898CA8}" type="presParOf" srcId="{B60718E0-BC25-436C-A0CE-18160D58234F}" destId="{C748F74F-C841-4590-B2FA-C85463EAAB97}" srcOrd="0" destOrd="0" presId="urn:microsoft.com/office/officeart/2005/8/layout/chevron1"/>
    <dgm:cxn modelId="{12D83AC9-CD05-40B0-A8BB-966A02025043}" type="presParOf" srcId="{B60718E0-BC25-436C-A0CE-18160D58234F}" destId="{EEAB9EE0-F0C0-49F9-A067-D05C04CFDC61}" srcOrd="1" destOrd="0" presId="urn:microsoft.com/office/officeart/2005/8/layout/chevron1"/>
    <dgm:cxn modelId="{A191BF16-C4D2-4057-9F28-2F05642CEE11}" type="presParOf" srcId="{B60718E0-BC25-436C-A0CE-18160D58234F}" destId="{1C132C0F-5B38-4541-A74F-0DB39F0265E6}" srcOrd="2" destOrd="0" presId="urn:microsoft.com/office/officeart/2005/8/layout/chevron1"/>
    <dgm:cxn modelId="{51DC6A24-9C0F-4C40-BDD6-4DEADD8A946D}" type="presParOf" srcId="{B60718E0-BC25-436C-A0CE-18160D58234F}" destId="{DAC27106-2F9D-4F25-910A-46F4B5C7EEAB}" srcOrd="3" destOrd="0" presId="urn:microsoft.com/office/officeart/2005/8/layout/chevron1"/>
    <dgm:cxn modelId="{8111C1EF-CDAF-492B-A8BD-4954DE35664A}" type="presParOf" srcId="{B60718E0-BC25-436C-A0CE-18160D58234F}" destId="{CA379128-D33F-4453-BD1A-C1EFEACDCBA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22A5E3-27EB-4DF6-9F48-4812EFD3B67E}" type="doc">
      <dgm:prSet loTypeId="urn:microsoft.com/office/officeart/2005/8/layout/chevron1" loCatId="process" qsTypeId="urn:microsoft.com/office/officeart/2005/8/quickstyle/simple1" qsCatId="simple" csTypeId="urn:microsoft.com/office/officeart/2005/8/colors/accent1_2" csCatId="accent1" phldr="1"/>
      <dgm:spPr/>
    </dgm:pt>
    <dgm:pt modelId="{032A18B8-96FC-42FF-89D1-7CFECBDC80A6}">
      <dgm:prSet phldrT="[Text]" custT="1"/>
      <dgm:spPr>
        <a:solidFill>
          <a:schemeClr val="accent1"/>
        </a:solidFill>
      </dgm:spPr>
      <dgm:t>
        <a:bodyPr/>
        <a:lstStyle/>
        <a:p>
          <a:r>
            <a:rPr lang="en-US" sz="2400" dirty="0" smtClean="0"/>
            <a:t>RESEARCH</a:t>
          </a:r>
          <a:endParaRPr lang="en-US" sz="2500" dirty="0"/>
        </a:p>
      </dgm:t>
    </dgm:pt>
    <dgm:pt modelId="{8F8CB373-80E7-4025-BDC6-E35543A3253B}" type="parTrans" cxnId="{EA61A376-C1E0-44CC-A5F0-B5C1AF73DD1C}">
      <dgm:prSet/>
      <dgm:spPr/>
      <dgm:t>
        <a:bodyPr/>
        <a:lstStyle/>
        <a:p>
          <a:endParaRPr lang="en-US"/>
        </a:p>
      </dgm:t>
    </dgm:pt>
    <dgm:pt modelId="{B73309B6-374E-4C2F-9244-C975B02B318D}" type="sibTrans" cxnId="{EA61A376-C1E0-44CC-A5F0-B5C1AF73DD1C}">
      <dgm:prSet/>
      <dgm:spPr/>
      <dgm:t>
        <a:bodyPr/>
        <a:lstStyle/>
        <a:p>
          <a:endParaRPr lang="en-US"/>
        </a:p>
      </dgm:t>
    </dgm:pt>
    <dgm:pt modelId="{1135B7C1-7366-4D8F-A6E9-D5E7E7A1207D}">
      <dgm:prSet phldrT="[Text]"/>
      <dgm:spPr/>
      <dgm:t>
        <a:bodyPr/>
        <a:lstStyle/>
        <a:p>
          <a:r>
            <a:rPr lang="en-US" dirty="0" smtClean="0"/>
            <a:t>PRIORITIZE</a:t>
          </a:r>
          <a:endParaRPr lang="en-US" dirty="0"/>
        </a:p>
      </dgm:t>
    </dgm:pt>
    <dgm:pt modelId="{5739DA20-8BF0-4B41-92C5-4C931507DEC7}" type="parTrans" cxnId="{420C43E5-B5BE-4EAF-BB48-D8A5B8FA65DE}">
      <dgm:prSet/>
      <dgm:spPr/>
      <dgm:t>
        <a:bodyPr/>
        <a:lstStyle/>
        <a:p>
          <a:endParaRPr lang="en-US"/>
        </a:p>
      </dgm:t>
    </dgm:pt>
    <dgm:pt modelId="{C34E54AA-59D4-43F4-8595-C85C0F4064A5}" type="sibTrans" cxnId="{420C43E5-B5BE-4EAF-BB48-D8A5B8FA65DE}">
      <dgm:prSet/>
      <dgm:spPr/>
      <dgm:t>
        <a:bodyPr/>
        <a:lstStyle/>
        <a:p>
          <a:endParaRPr lang="en-US"/>
        </a:p>
      </dgm:t>
    </dgm:pt>
    <dgm:pt modelId="{6D31B7B6-F9A6-4078-A52B-A0CC5BFD409D}">
      <dgm:prSet phldrT="[Text]"/>
      <dgm:spPr>
        <a:solidFill>
          <a:schemeClr val="accent2"/>
        </a:solidFill>
      </dgm:spPr>
      <dgm:t>
        <a:bodyPr/>
        <a:lstStyle/>
        <a:p>
          <a:r>
            <a:rPr lang="en-US" dirty="0" smtClean="0"/>
            <a:t>IMPLEMENT</a:t>
          </a:r>
          <a:endParaRPr lang="en-US" dirty="0"/>
        </a:p>
      </dgm:t>
    </dgm:pt>
    <dgm:pt modelId="{60D9E4D7-5858-43E8-B315-B794FD6B0830}" type="parTrans" cxnId="{E39773CD-A8DB-48AC-9844-3FA83A2307C7}">
      <dgm:prSet/>
      <dgm:spPr/>
      <dgm:t>
        <a:bodyPr/>
        <a:lstStyle/>
        <a:p>
          <a:endParaRPr lang="en-US"/>
        </a:p>
      </dgm:t>
    </dgm:pt>
    <dgm:pt modelId="{66785AF9-E187-4DCB-8B87-24271A2E8239}" type="sibTrans" cxnId="{E39773CD-A8DB-48AC-9844-3FA83A2307C7}">
      <dgm:prSet/>
      <dgm:spPr/>
      <dgm:t>
        <a:bodyPr/>
        <a:lstStyle/>
        <a:p>
          <a:endParaRPr lang="en-US"/>
        </a:p>
      </dgm:t>
    </dgm:pt>
    <dgm:pt modelId="{B60718E0-BC25-436C-A0CE-18160D58234F}" type="pres">
      <dgm:prSet presAssocID="{1A22A5E3-27EB-4DF6-9F48-4812EFD3B67E}" presName="Name0" presStyleCnt="0">
        <dgm:presLayoutVars>
          <dgm:dir/>
          <dgm:animLvl val="lvl"/>
          <dgm:resizeHandles val="exact"/>
        </dgm:presLayoutVars>
      </dgm:prSet>
      <dgm:spPr/>
    </dgm:pt>
    <dgm:pt modelId="{C748F74F-C841-4590-B2FA-C85463EAAB97}" type="pres">
      <dgm:prSet presAssocID="{032A18B8-96FC-42FF-89D1-7CFECBDC80A6}" presName="parTxOnly" presStyleLbl="node1" presStyleIdx="0" presStyleCnt="3">
        <dgm:presLayoutVars>
          <dgm:chMax val="0"/>
          <dgm:chPref val="0"/>
          <dgm:bulletEnabled val="1"/>
        </dgm:presLayoutVars>
      </dgm:prSet>
      <dgm:spPr/>
      <dgm:t>
        <a:bodyPr/>
        <a:lstStyle/>
        <a:p>
          <a:endParaRPr lang="en-US"/>
        </a:p>
      </dgm:t>
    </dgm:pt>
    <dgm:pt modelId="{EEAB9EE0-F0C0-49F9-A067-D05C04CFDC61}" type="pres">
      <dgm:prSet presAssocID="{B73309B6-374E-4C2F-9244-C975B02B318D}" presName="parTxOnlySpace" presStyleCnt="0"/>
      <dgm:spPr/>
    </dgm:pt>
    <dgm:pt modelId="{1C132C0F-5B38-4541-A74F-0DB39F0265E6}" type="pres">
      <dgm:prSet presAssocID="{1135B7C1-7366-4D8F-A6E9-D5E7E7A1207D}" presName="parTxOnly" presStyleLbl="node1" presStyleIdx="1" presStyleCnt="3">
        <dgm:presLayoutVars>
          <dgm:chMax val="0"/>
          <dgm:chPref val="0"/>
          <dgm:bulletEnabled val="1"/>
        </dgm:presLayoutVars>
      </dgm:prSet>
      <dgm:spPr/>
      <dgm:t>
        <a:bodyPr/>
        <a:lstStyle/>
        <a:p>
          <a:endParaRPr lang="en-US"/>
        </a:p>
      </dgm:t>
    </dgm:pt>
    <dgm:pt modelId="{DAC27106-2F9D-4F25-910A-46F4B5C7EEAB}" type="pres">
      <dgm:prSet presAssocID="{C34E54AA-59D4-43F4-8595-C85C0F4064A5}" presName="parTxOnlySpace" presStyleCnt="0"/>
      <dgm:spPr/>
    </dgm:pt>
    <dgm:pt modelId="{CA379128-D33F-4453-BD1A-C1EFEACDCBA4}" type="pres">
      <dgm:prSet presAssocID="{6D31B7B6-F9A6-4078-A52B-A0CC5BFD409D}" presName="parTxOnly" presStyleLbl="node1" presStyleIdx="2" presStyleCnt="3">
        <dgm:presLayoutVars>
          <dgm:chMax val="0"/>
          <dgm:chPref val="0"/>
          <dgm:bulletEnabled val="1"/>
        </dgm:presLayoutVars>
      </dgm:prSet>
      <dgm:spPr/>
      <dgm:t>
        <a:bodyPr/>
        <a:lstStyle/>
        <a:p>
          <a:endParaRPr lang="en-US"/>
        </a:p>
      </dgm:t>
    </dgm:pt>
  </dgm:ptLst>
  <dgm:cxnLst>
    <dgm:cxn modelId="{420C43E5-B5BE-4EAF-BB48-D8A5B8FA65DE}" srcId="{1A22A5E3-27EB-4DF6-9F48-4812EFD3B67E}" destId="{1135B7C1-7366-4D8F-A6E9-D5E7E7A1207D}" srcOrd="1" destOrd="0" parTransId="{5739DA20-8BF0-4B41-92C5-4C931507DEC7}" sibTransId="{C34E54AA-59D4-43F4-8595-C85C0F4064A5}"/>
    <dgm:cxn modelId="{A728B1D2-372A-41E8-8397-48F4D7976306}" type="presOf" srcId="{032A18B8-96FC-42FF-89D1-7CFECBDC80A6}" destId="{C748F74F-C841-4590-B2FA-C85463EAAB97}" srcOrd="0" destOrd="0" presId="urn:microsoft.com/office/officeart/2005/8/layout/chevron1"/>
    <dgm:cxn modelId="{EAA4BD83-9551-442A-8B17-EEFAF8E5779B}" type="presOf" srcId="{1A22A5E3-27EB-4DF6-9F48-4812EFD3B67E}" destId="{B60718E0-BC25-436C-A0CE-18160D58234F}" srcOrd="0" destOrd="0" presId="urn:microsoft.com/office/officeart/2005/8/layout/chevron1"/>
    <dgm:cxn modelId="{01270F56-FA5D-4367-A3AE-F1C263824D55}" type="presOf" srcId="{1135B7C1-7366-4D8F-A6E9-D5E7E7A1207D}" destId="{1C132C0F-5B38-4541-A74F-0DB39F0265E6}" srcOrd="0" destOrd="0" presId="urn:microsoft.com/office/officeart/2005/8/layout/chevron1"/>
    <dgm:cxn modelId="{BCB198C3-FE19-4BE0-B4D4-5A36BD6E0980}" type="presOf" srcId="{6D31B7B6-F9A6-4078-A52B-A0CC5BFD409D}" destId="{CA379128-D33F-4453-BD1A-C1EFEACDCBA4}" srcOrd="0" destOrd="0" presId="urn:microsoft.com/office/officeart/2005/8/layout/chevron1"/>
    <dgm:cxn modelId="{EA61A376-C1E0-44CC-A5F0-B5C1AF73DD1C}" srcId="{1A22A5E3-27EB-4DF6-9F48-4812EFD3B67E}" destId="{032A18B8-96FC-42FF-89D1-7CFECBDC80A6}" srcOrd="0" destOrd="0" parTransId="{8F8CB373-80E7-4025-BDC6-E35543A3253B}" sibTransId="{B73309B6-374E-4C2F-9244-C975B02B318D}"/>
    <dgm:cxn modelId="{E39773CD-A8DB-48AC-9844-3FA83A2307C7}" srcId="{1A22A5E3-27EB-4DF6-9F48-4812EFD3B67E}" destId="{6D31B7B6-F9A6-4078-A52B-A0CC5BFD409D}" srcOrd="2" destOrd="0" parTransId="{60D9E4D7-5858-43E8-B315-B794FD6B0830}" sibTransId="{66785AF9-E187-4DCB-8B87-24271A2E8239}"/>
    <dgm:cxn modelId="{CC808636-9116-4AF3-B4B9-33DC51A42137}" type="presParOf" srcId="{B60718E0-BC25-436C-A0CE-18160D58234F}" destId="{C748F74F-C841-4590-B2FA-C85463EAAB97}" srcOrd="0" destOrd="0" presId="urn:microsoft.com/office/officeart/2005/8/layout/chevron1"/>
    <dgm:cxn modelId="{2B3D8846-6682-4243-A22C-7040F7A15B5A}" type="presParOf" srcId="{B60718E0-BC25-436C-A0CE-18160D58234F}" destId="{EEAB9EE0-F0C0-49F9-A067-D05C04CFDC61}" srcOrd="1" destOrd="0" presId="urn:microsoft.com/office/officeart/2005/8/layout/chevron1"/>
    <dgm:cxn modelId="{AE485C41-E114-41C9-804E-D7BA71400981}" type="presParOf" srcId="{B60718E0-BC25-436C-A0CE-18160D58234F}" destId="{1C132C0F-5B38-4541-A74F-0DB39F0265E6}" srcOrd="2" destOrd="0" presId="urn:microsoft.com/office/officeart/2005/8/layout/chevron1"/>
    <dgm:cxn modelId="{BEF0CD2B-D7CA-4CF8-BB6C-4C487F209BE4}" type="presParOf" srcId="{B60718E0-BC25-436C-A0CE-18160D58234F}" destId="{DAC27106-2F9D-4F25-910A-46F4B5C7EEAB}" srcOrd="3" destOrd="0" presId="urn:microsoft.com/office/officeart/2005/8/layout/chevron1"/>
    <dgm:cxn modelId="{582F4EED-E19F-47DB-B85B-107EAB33330D}" type="presParOf" srcId="{B60718E0-BC25-436C-A0CE-18160D58234F}" destId="{CA379128-D33F-4453-BD1A-C1EFEACDCBA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22A5E3-27EB-4DF6-9F48-4812EFD3B67E}" type="doc">
      <dgm:prSet loTypeId="urn:microsoft.com/office/officeart/2005/8/layout/chevron1" loCatId="process" qsTypeId="urn:microsoft.com/office/officeart/2005/8/quickstyle/simple1" qsCatId="simple" csTypeId="urn:microsoft.com/office/officeart/2005/8/colors/accent1_2" csCatId="accent1" phldr="1"/>
      <dgm:spPr/>
    </dgm:pt>
    <dgm:pt modelId="{032A18B8-96FC-42FF-89D1-7CFECBDC80A6}">
      <dgm:prSet phldrT="[Text]" custT="1"/>
      <dgm:spPr>
        <a:solidFill>
          <a:schemeClr val="accent1"/>
        </a:solidFill>
      </dgm:spPr>
      <dgm:t>
        <a:bodyPr/>
        <a:lstStyle/>
        <a:p>
          <a:r>
            <a:rPr lang="en-US" sz="2400" dirty="0" smtClean="0"/>
            <a:t>RESEARCH</a:t>
          </a:r>
          <a:endParaRPr lang="en-US" sz="2500" dirty="0"/>
        </a:p>
      </dgm:t>
    </dgm:pt>
    <dgm:pt modelId="{8F8CB373-80E7-4025-BDC6-E35543A3253B}" type="parTrans" cxnId="{EA61A376-C1E0-44CC-A5F0-B5C1AF73DD1C}">
      <dgm:prSet/>
      <dgm:spPr/>
      <dgm:t>
        <a:bodyPr/>
        <a:lstStyle/>
        <a:p>
          <a:endParaRPr lang="en-US"/>
        </a:p>
      </dgm:t>
    </dgm:pt>
    <dgm:pt modelId="{B73309B6-374E-4C2F-9244-C975B02B318D}" type="sibTrans" cxnId="{EA61A376-C1E0-44CC-A5F0-B5C1AF73DD1C}">
      <dgm:prSet/>
      <dgm:spPr/>
      <dgm:t>
        <a:bodyPr/>
        <a:lstStyle/>
        <a:p>
          <a:endParaRPr lang="en-US"/>
        </a:p>
      </dgm:t>
    </dgm:pt>
    <dgm:pt modelId="{1135B7C1-7366-4D8F-A6E9-D5E7E7A1207D}">
      <dgm:prSet phldrT="[Text]"/>
      <dgm:spPr/>
      <dgm:t>
        <a:bodyPr/>
        <a:lstStyle/>
        <a:p>
          <a:r>
            <a:rPr lang="en-US" dirty="0" smtClean="0"/>
            <a:t>PRIORITIZE</a:t>
          </a:r>
          <a:endParaRPr lang="en-US" dirty="0"/>
        </a:p>
      </dgm:t>
    </dgm:pt>
    <dgm:pt modelId="{5739DA20-8BF0-4B41-92C5-4C931507DEC7}" type="parTrans" cxnId="{420C43E5-B5BE-4EAF-BB48-D8A5B8FA65DE}">
      <dgm:prSet/>
      <dgm:spPr/>
      <dgm:t>
        <a:bodyPr/>
        <a:lstStyle/>
        <a:p>
          <a:endParaRPr lang="en-US"/>
        </a:p>
      </dgm:t>
    </dgm:pt>
    <dgm:pt modelId="{C34E54AA-59D4-43F4-8595-C85C0F4064A5}" type="sibTrans" cxnId="{420C43E5-B5BE-4EAF-BB48-D8A5B8FA65DE}">
      <dgm:prSet/>
      <dgm:spPr/>
      <dgm:t>
        <a:bodyPr/>
        <a:lstStyle/>
        <a:p>
          <a:endParaRPr lang="en-US"/>
        </a:p>
      </dgm:t>
    </dgm:pt>
    <dgm:pt modelId="{6D31B7B6-F9A6-4078-A52B-A0CC5BFD409D}">
      <dgm:prSet phldrT="[Text]"/>
      <dgm:spPr>
        <a:solidFill>
          <a:schemeClr val="accent2"/>
        </a:solidFill>
      </dgm:spPr>
      <dgm:t>
        <a:bodyPr/>
        <a:lstStyle/>
        <a:p>
          <a:r>
            <a:rPr lang="en-US" dirty="0" smtClean="0"/>
            <a:t>IMPLEMENT</a:t>
          </a:r>
          <a:endParaRPr lang="en-US" dirty="0"/>
        </a:p>
      </dgm:t>
    </dgm:pt>
    <dgm:pt modelId="{60D9E4D7-5858-43E8-B315-B794FD6B0830}" type="parTrans" cxnId="{E39773CD-A8DB-48AC-9844-3FA83A2307C7}">
      <dgm:prSet/>
      <dgm:spPr/>
      <dgm:t>
        <a:bodyPr/>
        <a:lstStyle/>
        <a:p>
          <a:endParaRPr lang="en-US"/>
        </a:p>
      </dgm:t>
    </dgm:pt>
    <dgm:pt modelId="{66785AF9-E187-4DCB-8B87-24271A2E8239}" type="sibTrans" cxnId="{E39773CD-A8DB-48AC-9844-3FA83A2307C7}">
      <dgm:prSet/>
      <dgm:spPr/>
      <dgm:t>
        <a:bodyPr/>
        <a:lstStyle/>
        <a:p>
          <a:endParaRPr lang="en-US"/>
        </a:p>
      </dgm:t>
    </dgm:pt>
    <dgm:pt modelId="{B60718E0-BC25-436C-A0CE-18160D58234F}" type="pres">
      <dgm:prSet presAssocID="{1A22A5E3-27EB-4DF6-9F48-4812EFD3B67E}" presName="Name0" presStyleCnt="0">
        <dgm:presLayoutVars>
          <dgm:dir/>
          <dgm:animLvl val="lvl"/>
          <dgm:resizeHandles val="exact"/>
        </dgm:presLayoutVars>
      </dgm:prSet>
      <dgm:spPr/>
    </dgm:pt>
    <dgm:pt modelId="{C748F74F-C841-4590-B2FA-C85463EAAB97}" type="pres">
      <dgm:prSet presAssocID="{032A18B8-96FC-42FF-89D1-7CFECBDC80A6}" presName="parTxOnly" presStyleLbl="node1" presStyleIdx="0" presStyleCnt="3">
        <dgm:presLayoutVars>
          <dgm:chMax val="0"/>
          <dgm:chPref val="0"/>
          <dgm:bulletEnabled val="1"/>
        </dgm:presLayoutVars>
      </dgm:prSet>
      <dgm:spPr/>
      <dgm:t>
        <a:bodyPr/>
        <a:lstStyle/>
        <a:p>
          <a:endParaRPr lang="en-US"/>
        </a:p>
      </dgm:t>
    </dgm:pt>
    <dgm:pt modelId="{EEAB9EE0-F0C0-49F9-A067-D05C04CFDC61}" type="pres">
      <dgm:prSet presAssocID="{B73309B6-374E-4C2F-9244-C975B02B318D}" presName="parTxOnlySpace" presStyleCnt="0"/>
      <dgm:spPr/>
    </dgm:pt>
    <dgm:pt modelId="{1C132C0F-5B38-4541-A74F-0DB39F0265E6}" type="pres">
      <dgm:prSet presAssocID="{1135B7C1-7366-4D8F-A6E9-D5E7E7A1207D}" presName="parTxOnly" presStyleLbl="node1" presStyleIdx="1" presStyleCnt="3">
        <dgm:presLayoutVars>
          <dgm:chMax val="0"/>
          <dgm:chPref val="0"/>
          <dgm:bulletEnabled val="1"/>
        </dgm:presLayoutVars>
      </dgm:prSet>
      <dgm:spPr/>
      <dgm:t>
        <a:bodyPr/>
        <a:lstStyle/>
        <a:p>
          <a:endParaRPr lang="en-US"/>
        </a:p>
      </dgm:t>
    </dgm:pt>
    <dgm:pt modelId="{DAC27106-2F9D-4F25-910A-46F4B5C7EEAB}" type="pres">
      <dgm:prSet presAssocID="{C34E54AA-59D4-43F4-8595-C85C0F4064A5}" presName="parTxOnlySpace" presStyleCnt="0"/>
      <dgm:spPr/>
    </dgm:pt>
    <dgm:pt modelId="{CA379128-D33F-4453-BD1A-C1EFEACDCBA4}" type="pres">
      <dgm:prSet presAssocID="{6D31B7B6-F9A6-4078-A52B-A0CC5BFD409D}" presName="parTxOnly" presStyleLbl="node1" presStyleIdx="2" presStyleCnt="3">
        <dgm:presLayoutVars>
          <dgm:chMax val="0"/>
          <dgm:chPref val="0"/>
          <dgm:bulletEnabled val="1"/>
        </dgm:presLayoutVars>
      </dgm:prSet>
      <dgm:spPr/>
      <dgm:t>
        <a:bodyPr/>
        <a:lstStyle/>
        <a:p>
          <a:endParaRPr lang="en-US"/>
        </a:p>
      </dgm:t>
    </dgm:pt>
  </dgm:ptLst>
  <dgm:cxnLst>
    <dgm:cxn modelId="{263A1393-1F9D-4215-A52F-04883D2CE7B6}" type="presOf" srcId="{1135B7C1-7366-4D8F-A6E9-D5E7E7A1207D}" destId="{1C132C0F-5B38-4541-A74F-0DB39F0265E6}" srcOrd="0" destOrd="0" presId="urn:microsoft.com/office/officeart/2005/8/layout/chevron1"/>
    <dgm:cxn modelId="{89610DD5-E424-47AC-97A4-3CDABD52F095}" type="presOf" srcId="{032A18B8-96FC-42FF-89D1-7CFECBDC80A6}" destId="{C748F74F-C841-4590-B2FA-C85463EAAB97}" srcOrd="0" destOrd="0" presId="urn:microsoft.com/office/officeart/2005/8/layout/chevron1"/>
    <dgm:cxn modelId="{420C43E5-B5BE-4EAF-BB48-D8A5B8FA65DE}" srcId="{1A22A5E3-27EB-4DF6-9F48-4812EFD3B67E}" destId="{1135B7C1-7366-4D8F-A6E9-D5E7E7A1207D}" srcOrd="1" destOrd="0" parTransId="{5739DA20-8BF0-4B41-92C5-4C931507DEC7}" sibTransId="{C34E54AA-59D4-43F4-8595-C85C0F4064A5}"/>
    <dgm:cxn modelId="{3027B23F-B9C6-42A5-8220-98B875D65198}" type="presOf" srcId="{1A22A5E3-27EB-4DF6-9F48-4812EFD3B67E}" destId="{B60718E0-BC25-436C-A0CE-18160D58234F}" srcOrd="0" destOrd="0" presId="urn:microsoft.com/office/officeart/2005/8/layout/chevron1"/>
    <dgm:cxn modelId="{DD3156E7-AE36-4A5E-B69A-A2146AD5E718}" type="presOf" srcId="{6D31B7B6-F9A6-4078-A52B-A0CC5BFD409D}" destId="{CA379128-D33F-4453-BD1A-C1EFEACDCBA4}" srcOrd="0" destOrd="0" presId="urn:microsoft.com/office/officeart/2005/8/layout/chevron1"/>
    <dgm:cxn modelId="{EA61A376-C1E0-44CC-A5F0-B5C1AF73DD1C}" srcId="{1A22A5E3-27EB-4DF6-9F48-4812EFD3B67E}" destId="{032A18B8-96FC-42FF-89D1-7CFECBDC80A6}" srcOrd="0" destOrd="0" parTransId="{8F8CB373-80E7-4025-BDC6-E35543A3253B}" sibTransId="{B73309B6-374E-4C2F-9244-C975B02B318D}"/>
    <dgm:cxn modelId="{E39773CD-A8DB-48AC-9844-3FA83A2307C7}" srcId="{1A22A5E3-27EB-4DF6-9F48-4812EFD3B67E}" destId="{6D31B7B6-F9A6-4078-A52B-A0CC5BFD409D}" srcOrd="2" destOrd="0" parTransId="{60D9E4D7-5858-43E8-B315-B794FD6B0830}" sibTransId="{66785AF9-E187-4DCB-8B87-24271A2E8239}"/>
    <dgm:cxn modelId="{25EC440A-505F-432D-B83B-204A92BC3CBF}" type="presParOf" srcId="{B60718E0-BC25-436C-A0CE-18160D58234F}" destId="{C748F74F-C841-4590-B2FA-C85463EAAB97}" srcOrd="0" destOrd="0" presId="urn:microsoft.com/office/officeart/2005/8/layout/chevron1"/>
    <dgm:cxn modelId="{841711AC-CBDF-4F06-A497-63FFDB3FDFE6}" type="presParOf" srcId="{B60718E0-BC25-436C-A0CE-18160D58234F}" destId="{EEAB9EE0-F0C0-49F9-A067-D05C04CFDC61}" srcOrd="1" destOrd="0" presId="urn:microsoft.com/office/officeart/2005/8/layout/chevron1"/>
    <dgm:cxn modelId="{C81D82F9-4850-4ECC-A9D8-55FF4D2B62E7}" type="presParOf" srcId="{B60718E0-BC25-436C-A0CE-18160D58234F}" destId="{1C132C0F-5B38-4541-A74F-0DB39F0265E6}" srcOrd="2" destOrd="0" presId="urn:microsoft.com/office/officeart/2005/8/layout/chevron1"/>
    <dgm:cxn modelId="{474BB44B-31DB-458D-8E83-179830CBE474}" type="presParOf" srcId="{B60718E0-BC25-436C-A0CE-18160D58234F}" destId="{DAC27106-2F9D-4F25-910A-46F4B5C7EEAB}" srcOrd="3" destOrd="0" presId="urn:microsoft.com/office/officeart/2005/8/layout/chevron1"/>
    <dgm:cxn modelId="{4025256D-DB13-4BF9-AC5B-149FABD85F02}" type="presParOf" srcId="{B60718E0-BC25-436C-A0CE-18160D58234F}" destId="{CA379128-D33F-4453-BD1A-C1EFEACDCBA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820ED3-148C-4DB6-A905-3666A938B5F6}" type="doc">
      <dgm:prSet loTypeId="urn:microsoft.com/office/officeart/2005/8/layout/process4" loCatId="process" qsTypeId="urn:microsoft.com/office/officeart/2005/8/quickstyle/simple1" qsCatId="simple" csTypeId="urn:microsoft.com/office/officeart/2005/8/colors/accent0_1" csCatId="mainScheme" phldr="1"/>
      <dgm:spPr/>
      <dgm:t>
        <a:bodyPr/>
        <a:lstStyle/>
        <a:p>
          <a:endParaRPr lang="en-US"/>
        </a:p>
      </dgm:t>
    </dgm:pt>
    <dgm:pt modelId="{5A213F3B-367A-4203-8A28-05C6107408B8}">
      <dgm:prSet custT="1"/>
      <dgm:spPr/>
      <dgm:t>
        <a:bodyPr/>
        <a:lstStyle/>
        <a:p>
          <a:pPr rtl="0"/>
          <a:r>
            <a:rPr lang="en-US" sz="2000" dirty="0" smtClean="0"/>
            <a:t>Informational Meeting and Recruit Task Force</a:t>
          </a:r>
          <a:endParaRPr lang="en-US" sz="2000" dirty="0"/>
        </a:p>
      </dgm:t>
    </dgm:pt>
    <dgm:pt modelId="{21F4CC2C-B962-40A5-BD42-453A5ECE490F}" type="parTrans" cxnId="{4788F9F7-6AAF-415D-8C69-203635A78995}">
      <dgm:prSet/>
      <dgm:spPr/>
      <dgm:t>
        <a:bodyPr/>
        <a:lstStyle/>
        <a:p>
          <a:endParaRPr lang="en-US"/>
        </a:p>
      </dgm:t>
    </dgm:pt>
    <dgm:pt modelId="{8587862F-3083-40C1-AD0C-EC623879EBD4}" type="sibTrans" cxnId="{4788F9F7-6AAF-415D-8C69-203635A78995}">
      <dgm:prSet/>
      <dgm:spPr/>
      <dgm:t>
        <a:bodyPr/>
        <a:lstStyle/>
        <a:p>
          <a:endParaRPr lang="en-US"/>
        </a:p>
      </dgm:t>
    </dgm:pt>
    <dgm:pt modelId="{B74775D9-AD09-4469-9B2F-E4CFA8064F5D}">
      <dgm:prSet custT="1"/>
      <dgm:spPr/>
      <dgm:t>
        <a:bodyPr/>
        <a:lstStyle/>
        <a:p>
          <a:pPr rtl="0"/>
          <a:r>
            <a:rPr lang="en-US" sz="2000" dirty="0" smtClean="0"/>
            <a:t>Task Force Meeting</a:t>
          </a:r>
          <a:endParaRPr lang="en-US" sz="2000" dirty="0"/>
        </a:p>
      </dgm:t>
    </dgm:pt>
    <dgm:pt modelId="{F6D8562A-7F7E-43CF-B736-4100F858AA4E}" type="parTrans" cxnId="{E33149D7-3141-40A2-BB11-3D9A108C10F4}">
      <dgm:prSet/>
      <dgm:spPr/>
      <dgm:t>
        <a:bodyPr/>
        <a:lstStyle/>
        <a:p>
          <a:endParaRPr lang="en-US"/>
        </a:p>
      </dgm:t>
    </dgm:pt>
    <dgm:pt modelId="{671EA137-4212-45EA-9442-AAB25F1E91A2}" type="sibTrans" cxnId="{E33149D7-3141-40A2-BB11-3D9A108C10F4}">
      <dgm:prSet/>
      <dgm:spPr/>
      <dgm:t>
        <a:bodyPr/>
        <a:lstStyle/>
        <a:p>
          <a:endParaRPr lang="en-US"/>
        </a:p>
      </dgm:t>
    </dgm:pt>
    <dgm:pt modelId="{02690ED2-B242-4EDE-8DF0-4C68899CAC1D}">
      <dgm:prSet custT="1"/>
      <dgm:spPr/>
      <dgm:t>
        <a:bodyPr/>
        <a:lstStyle/>
        <a:p>
          <a:pPr rtl="0"/>
          <a:r>
            <a:rPr lang="en-US" sz="2000" dirty="0" smtClean="0"/>
            <a:t>Practice Visits</a:t>
          </a:r>
          <a:endParaRPr lang="en-US" sz="2000" dirty="0"/>
        </a:p>
      </dgm:t>
    </dgm:pt>
    <dgm:pt modelId="{4EF6CF3C-375D-4955-8C89-192BFEC03FFD}" type="parTrans" cxnId="{993791C2-D2A0-4457-A2E4-94E868EEC2A1}">
      <dgm:prSet/>
      <dgm:spPr/>
      <dgm:t>
        <a:bodyPr/>
        <a:lstStyle/>
        <a:p>
          <a:endParaRPr lang="en-US"/>
        </a:p>
      </dgm:t>
    </dgm:pt>
    <dgm:pt modelId="{17BBEAD5-C999-4E7A-BBA7-C38B35D9310F}" type="sibTrans" cxnId="{993791C2-D2A0-4457-A2E4-94E868EEC2A1}">
      <dgm:prSet/>
      <dgm:spPr/>
      <dgm:t>
        <a:bodyPr/>
        <a:lstStyle/>
        <a:p>
          <a:endParaRPr lang="en-US"/>
        </a:p>
      </dgm:t>
    </dgm:pt>
    <dgm:pt modelId="{C9D51944-55F1-4064-9CE4-58149F2A8A3C}">
      <dgm:prSet custT="1"/>
      <dgm:spPr/>
      <dgm:t>
        <a:bodyPr/>
        <a:lstStyle/>
        <a:p>
          <a:pPr rtl="0"/>
          <a:r>
            <a:rPr lang="en-US" sz="2000" dirty="0" smtClean="0"/>
            <a:t>Visitor Training</a:t>
          </a:r>
          <a:endParaRPr lang="en-US" sz="2000" dirty="0"/>
        </a:p>
      </dgm:t>
    </dgm:pt>
    <dgm:pt modelId="{EFF1106A-7808-457C-B112-CACD52BB0EAC}" type="parTrans" cxnId="{EBDBE9A7-990E-4A8F-83C5-C159CB348E2A}">
      <dgm:prSet/>
      <dgm:spPr/>
      <dgm:t>
        <a:bodyPr/>
        <a:lstStyle/>
        <a:p>
          <a:endParaRPr lang="en-US"/>
        </a:p>
      </dgm:t>
    </dgm:pt>
    <dgm:pt modelId="{F141A72B-B64F-429D-96D4-603CE944413E}" type="sibTrans" cxnId="{EBDBE9A7-990E-4A8F-83C5-C159CB348E2A}">
      <dgm:prSet/>
      <dgm:spPr/>
      <dgm:t>
        <a:bodyPr/>
        <a:lstStyle/>
        <a:p>
          <a:endParaRPr lang="en-US"/>
        </a:p>
      </dgm:t>
    </dgm:pt>
    <dgm:pt modelId="{1C76DE2F-B0C9-4684-8738-1BB26A9E54F2}">
      <dgm:prSet custT="1"/>
      <dgm:spPr/>
      <dgm:t>
        <a:bodyPr/>
        <a:lstStyle/>
        <a:p>
          <a:pPr rtl="0"/>
          <a:r>
            <a:rPr lang="en-US" sz="2000" dirty="0" smtClean="0"/>
            <a:t>Firm Visits</a:t>
          </a:r>
          <a:endParaRPr lang="en-US" sz="2000" dirty="0"/>
        </a:p>
      </dgm:t>
    </dgm:pt>
    <dgm:pt modelId="{C11DFD09-1D99-4EC1-AAD8-28EC7D9129EB}" type="parTrans" cxnId="{A1A967C5-596D-42D1-A5D2-566A8689C40A}">
      <dgm:prSet/>
      <dgm:spPr/>
      <dgm:t>
        <a:bodyPr/>
        <a:lstStyle/>
        <a:p>
          <a:endParaRPr lang="en-US"/>
        </a:p>
      </dgm:t>
    </dgm:pt>
    <dgm:pt modelId="{9A0ABD21-64D7-43AD-8E58-C855F28BB8AA}" type="sibTrans" cxnId="{A1A967C5-596D-42D1-A5D2-566A8689C40A}">
      <dgm:prSet/>
      <dgm:spPr/>
      <dgm:t>
        <a:bodyPr/>
        <a:lstStyle/>
        <a:p>
          <a:endParaRPr lang="en-US"/>
        </a:p>
      </dgm:t>
    </dgm:pt>
    <dgm:pt modelId="{632E6C90-6032-40DD-BE90-435228DE34BD}">
      <dgm:prSet custT="1"/>
      <dgm:spPr/>
      <dgm:t>
        <a:bodyPr/>
        <a:lstStyle/>
        <a:p>
          <a:pPr rtl="0"/>
          <a:r>
            <a:rPr lang="en-US" sz="2000" dirty="0" smtClean="0"/>
            <a:t>Survey Reviews</a:t>
          </a:r>
          <a:endParaRPr lang="en-US" sz="2000" dirty="0"/>
        </a:p>
      </dgm:t>
    </dgm:pt>
    <dgm:pt modelId="{CEF0CD6A-1BDF-4A28-B746-647ED891FF08}" type="parTrans" cxnId="{4D3B5633-00FA-4828-A7ED-E9182365C149}">
      <dgm:prSet/>
      <dgm:spPr/>
      <dgm:t>
        <a:bodyPr/>
        <a:lstStyle/>
        <a:p>
          <a:endParaRPr lang="en-US"/>
        </a:p>
      </dgm:t>
    </dgm:pt>
    <dgm:pt modelId="{66402C09-A39C-451E-AF64-5C6DE2B631CD}" type="sibTrans" cxnId="{4D3B5633-00FA-4828-A7ED-E9182365C149}">
      <dgm:prSet/>
      <dgm:spPr/>
      <dgm:t>
        <a:bodyPr/>
        <a:lstStyle/>
        <a:p>
          <a:endParaRPr lang="en-US"/>
        </a:p>
      </dgm:t>
    </dgm:pt>
    <dgm:pt modelId="{A770F1FC-1004-410A-B6B3-6C0E96AD9024}">
      <dgm:prSet custT="1"/>
      <dgm:spPr/>
      <dgm:t>
        <a:bodyPr/>
        <a:lstStyle/>
        <a:p>
          <a:pPr rtl="0"/>
          <a:r>
            <a:rPr lang="en-US" sz="2000" dirty="0" smtClean="0"/>
            <a:t>Data Tabulation, Analysis and Draft Report</a:t>
          </a:r>
          <a:endParaRPr lang="en-US" sz="2000" dirty="0"/>
        </a:p>
      </dgm:t>
    </dgm:pt>
    <dgm:pt modelId="{47B7C3B4-BFCC-4565-9E8F-49BB5B9A0E1B}" type="parTrans" cxnId="{056069FE-04B9-4E29-9681-80902BE07521}">
      <dgm:prSet/>
      <dgm:spPr/>
      <dgm:t>
        <a:bodyPr/>
        <a:lstStyle/>
        <a:p>
          <a:endParaRPr lang="en-US"/>
        </a:p>
      </dgm:t>
    </dgm:pt>
    <dgm:pt modelId="{907E79CB-233D-4100-8591-B7345575270E}" type="sibTrans" cxnId="{056069FE-04B9-4E29-9681-80902BE07521}">
      <dgm:prSet/>
      <dgm:spPr/>
      <dgm:t>
        <a:bodyPr/>
        <a:lstStyle/>
        <a:p>
          <a:endParaRPr lang="en-US"/>
        </a:p>
      </dgm:t>
    </dgm:pt>
    <dgm:pt modelId="{9E0157E0-59A0-4887-A6D5-5A9398EC511E}">
      <dgm:prSet custT="1"/>
      <dgm:spPr/>
      <dgm:t>
        <a:bodyPr/>
        <a:lstStyle/>
        <a:p>
          <a:pPr rtl="0"/>
          <a:r>
            <a:rPr lang="en-US" sz="2000" dirty="0" smtClean="0"/>
            <a:t>Local Task Force Planning Retreat</a:t>
          </a:r>
          <a:endParaRPr lang="en-US" sz="2000" dirty="0"/>
        </a:p>
      </dgm:t>
    </dgm:pt>
    <dgm:pt modelId="{2CD0D777-8D82-4DE4-976A-73F0E6EAEB89}" type="parTrans" cxnId="{AE2EA9FD-E4CC-4A3C-B8C1-EBF5A49259A2}">
      <dgm:prSet/>
      <dgm:spPr/>
      <dgm:t>
        <a:bodyPr/>
        <a:lstStyle/>
        <a:p>
          <a:endParaRPr lang="en-US"/>
        </a:p>
      </dgm:t>
    </dgm:pt>
    <dgm:pt modelId="{DF390784-94D2-4A8C-951D-D4F04469F620}" type="sibTrans" cxnId="{AE2EA9FD-E4CC-4A3C-B8C1-EBF5A49259A2}">
      <dgm:prSet/>
      <dgm:spPr/>
      <dgm:t>
        <a:bodyPr/>
        <a:lstStyle/>
        <a:p>
          <a:endParaRPr lang="en-US"/>
        </a:p>
      </dgm:t>
    </dgm:pt>
    <dgm:pt modelId="{7B9950DF-05A5-4311-99F5-4DB02FC400F6}">
      <dgm:prSet custT="1"/>
      <dgm:spPr/>
      <dgm:t>
        <a:bodyPr/>
        <a:lstStyle/>
        <a:p>
          <a:pPr rtl="0"/>
          <a:r>
            <a:rPr lang="en-US" sz="2000" dirty="0" smtClean="0"/>
            <a:t>Regional Input Meeting</a:t>
          </a:r>
          <a:endParaRPr lang="en-US" sz="2000" dirty="0"/>
        </a:p>
      </dgm:t>
    </dgm:pt>
    <dgm:pt modelId="{5EA206FD-57BD-40E9-B995-9C45D64695FC}" type="parTrans" cxnId="{34DE5054-1E10-4705-9218-EE818538282B}">
      <dgm:prSet/>
      <dgm:spPr/>
      <dgm:t>
        <a:bodyPr/>
        <a:lstStyle/>
        <a:p>
          <a:endParaRPr lang="en-US"/>
        </a:p>
      </dgm:t>
    </dgm:pt>
    <dgm:pt modelId="{68B52434-573A-4B8E-9E28-A15EAD87C02B}" type="sibTrans" cxnId="{34DE5054-1E10-4705-9218-EE818538282B}">
      <dgm:prSet/>
      <dgm:spPr/>
      <dgm:t>
        <a:bodyPr/>
        <a:lstStyle/>
        <a:p>
          <a:endParaRPr lang="en-US"/>
        </a:p>
      </dgm:t>
    </dgm:pt>
    <dgm:pt modelId="{8CFACF2F-5ABB-4275-86DA-359E6D341940}">
      <dgm:prSet custT="1"/>
      <dgm:spPr/>
      <dgm:t>
        <a:bodyPr/>
        <a:lstStyle/>
        <a:p>
          <a:pPr rtl="0"/>
          <a:r>
            <a:rPr lang="en-US" sz="2000" dirty="0" smtClean="0"/>
            <a:t>Final and Summary Reports</a:t>
          </a:r>
          <a:endParaRPr lang="en-US" sz="2000" dirty="0"/>
        </a:p>
      </dgm:t>
    </dgm:pt>
    <dgm:pt modelId="{AC0BA1F6-E196-4D7F-8E2E-F9EBCC8C134E}" type="parTrans" cxnId="{081E2A8F-27C4-4A99-ADC8-A01E0B782649}">
      <dgm:prSet/>
      <dgm:spPr/>
      <dgm:t>
        <a:bodyPr/>
        <a:lstStyle/>
        <a:p>
          <a:endParaRPr lang="en-US"/>
        </a:p>
      </dgm:t>
    </dgm:pt>
    <dgm:pt modelId="{5CA31E8A-9094-4856-B04E-9673E1184248}" type="sibTrans" cxnId="{081E2A8F-27C4-4A99-ADC8-A01E0B782649}">
      <dgm:prSet/>
      <dgm:spPr/>
      <dgm:t>
        <a:bodyPr/>
        <a:lstStyle/>
        <a:p>
          <a:endParaRPr lang="en-US"/>
        </a:p>
      </dgm:t>
    </dgm:pt>
    <dgm:pt modelId="{378DAB30-4BF3-4A2C-98A1-38FB9F84E17B}">
      <dgm:prSet custT="1"/>
      <dgm:spPr/>
      <dgm:t>
        <a:bodyPr/>
        <a:lstStyle/>
        <a:p>
          <a:pPr rtl="0"/>
          <a:r>
            <a:rPr lang="en-US" sz="2000" smtClean="0"/>
            <a:t>Community Commencement</a:t>
          </a:r>
          <a:endParaRPr lang="en-US" sz="2000"/>
        </a:p>
      </dgm:t>
    </dgm:pt>
    <dgm:pt modelId="{EF9AF904-3099-4F3D-B5D3-2D5EB19673CB}" type="parTrans" cxnId="{00A5528A-5FCD-4183-A446-A09CE5DFA42F}">
      <dgm:prSet/>
      <dgm:spPr/>
      <dgm:t>
        <a:bodyPr/>
        <a:lstStyle/>
        <a:p>
          <a:endParaRPr lang="en-US"/>
        </a:p>
      </dgm:t>
    </dgm:pt>
    <dgm:pt modelId="{EB3B189D-A21C-41F2-9247-1D796E654E92}" type="sibTrans" cxnId="{00A5528A-5FCD-4183-A446-A09CE5DFA42F}">
      <dgm:prSet/>
      <dgm:spPr/>
      <dgm:t>
        <a:bodyPr/>
        <a:lstStyle/>
        <a:p>
          <a:endParaRPr lang="en-US"/>
        </a:p>
      </dgm:t>
    </dgm:pt>
    <dgm:pt modelId="{9FA235E1-DBB6-4EE7-B0C8-E3C5347DF183}">
      <dgm:prSet custT="1"/>
      <dgm:spPr/>
      <dgm:t>
        <a:bodyPr/>
        <a:lstStyle/>
        <a:p>
          <a:pPr rtl="0"/>
          <a:r>
            <a:rPr lang="en-US" sz="2000" dirty="0" smtClean="0"/>
            <a:t>Implementation</a:t>
          </a:r>
          <a:endParaRPr lang="en-US" sz="2000" dirty="0"/>
        </a:p>
      </dgm:t>
    </dgm:pt>
    <dgm:pt modelId="{58CE9951-C574-4673-9A1A-D4CCD9019E03}" type="parTrans" cxnId="{F6B3B172-EB6A-4927-9699-542D2B39FD5B}">
      <dgm:prSet/>
      <dgm:spPr/>
      <dgm:t>
        <a:bodyPr/>
        <a:lstStyle/>
        <a:p>
          <a:endParaRPr lang="en-US"/>
        </a:p>
      </dgm:t>
    </dgm:pt>
    <dgm:pt modelId="{0D95B22D-9040-4147-B25E-82211242ECE8}" type="sibTrans" cxnId="{F6B3B172-EB6A-4927-9699-542D2B39FD5B}">
      <dgm:prSet/>
      <dgm:spPr/>
      <dgm:t>
        <a:bodyPr/>
        <a:lstStyle/>
        <a:p>
          <a:endParaRPr lang="en-US"/>
        </a:p>
      </dgm:t>
    </dgm:pt>
    <dgm:pt modelId="{A9D24EDA-3D81-43B4-83C7-EE806DB0A8EF}" type="pres">
      <dgm:prSet presAssocID="{F4820ED3-148C-4DB6-A905-3666A938B5F6}" presName="Name0" presStyleCnt="0">
        <dgm:presLayoutVars>
          <dgm:dir/>
          <dgm:animLvl val="lvl"/>
          <dgm:resizeHandles val="exact"/>
        </dgm:presLayoutVars>
      </dgm:prSet>
      <dgm:spPr/>
      <dgm:t>
        <a:bodyPr/>
        <a:lstStyle/>
        <a:p>
          <a:endParaRPr lang="en-US"/>
        </a:p>
      </dgm:t>
    </dgm:pt>
    <dgm:pt modelId="{230E2653-83C4-44AD-8106-058950E7FCC5}" type="pres">
      <dgm:prSet presAssocID="{9FA235E1-DBB6-4EE7-B0C8-E3C5347DF183}" presName="boxAndChildren" presStyleCnt="0"/>
      <dgm:spPr/>
    </dgm:pt>
    <dgm:pt modelId="{6AA11923-64BB-4688-A2B2-32F4741CE655}" type="pres">
      <dgm:prSet presAssocID="{9FA235E1-DBB6-4EE7-B0C8-E3C5347DF183}" presName="parentTextBox" presStyleLbl="node1" presStyleIdx="0" presStyleCnt="12"/>
      <dgm:spPr/>
      <dgm:t>
        <a:bodyPr/>
        <a:lstStyle/>
        <a:p>
          <a:endParaRPr lang="en-US"/>
        </a:p>
      </dgm:t>
    </dgm:pt>
    <dgm:pt modelId="{6801BEA9-5AFF-446D-88CD-BC97BD32C9D6}" type="pres">
      <dgm:prSet presAssocID="{EB3B189D-A21C-41F2-9247-1D796E654E92}" presName="sp" presStyleCnt="0"/>
      <dgm:spPr/>
    </dgm:pt>
    <dgm:pt modelId="{AA21BF96-FCA2-4A87-8FA3-B0F35289DAC7}" type="pres">
      <dgm:prSet presAssocID="{378DAB30-4BF3-4A2C-98A1-38FB9F84E17B}" presName="arrowAndChildren" presStyleCnt="0"/>
      <dgm:spPr/>
    </dgm:pt>
    <dgm:pt modelId="{99CAE114-CC1A-4964-AA1F-2C1DEAB82304}" type="pres">
      <dgm:prSet presAssocID="{378DAB30-4BF3-4A2C-98A1-38FB9F84E17B}" presName="parentTextArrow" presStyleLbl="node1" presStyleIdx="1" presStyleCnt="12"/>
      <dgm:spPr/>
      <dgm:t>
        <a:bodyPr/>
        <a:lstStyle/>
        <a:p>
          <a:endParaRPr lang="en-US"/>
        </a:p>
      </dgm:t>
    </dgm:pt>
    <dgm:pt modelId="{21DAB04C-83D4-4F2C-ADDF-F102D3921AFB}" type="pres">
      <dgm:prSet presAssocID="{5CA31E8A-9094-4856-B04E-9673E1184248}" presName="sp" presStyleCnt="0"/>
      <dgm:spPr/>
    </dgm:pt>
    <dgm:pt modelId="{FA35ECA2-3653-4AD4-BBB6-294E993BB56D}" type="pres">
      <dgm:prSet presAssocID="{8CFACF2F-5ABB-4275-86DA-359E6D341940}" presName="arrowAndChildren" presStyleCnt="0"/>
      <dgm:spPr/>
    </dgm:pt>
    <dgm:pt modelId="{FB9BE98C-9621-424E-A89F-D0CAF7F7D1BD}" type="pres">
      <dgm:prSet presAssocID="{8CFACF2F-5ABB-4275-86DA-359E6D341940}" presName="parentTextArrow" presStyleLbl="node1" presStyleIdx="2" presStyleCnt="12"/>
      <dgm:spPr/>
      <dgm:t>
        <a:bodyPr/>
        <a:lstStyle/>
        <a:p>
          <a:endParaRPr lang="en-US"/>
        </a:p>
      </dgm:t>
    </dgm:pt>
    <dgm:pt modelId="{25610B7C-8B3C-43DD-9F03-4E9C469FFF87}" type="pres">
      <dgm:prSet presAssocID="{68B52434-573A-4B8E-9E28-A15EAD87C02B}" presName="sp" presStyleCnt="0"/>
      <dgm:spPr/>
    </dgm:pt>
    <dgm:pt modelId="{BF25B156-DAE0-42AD-9623-B1287BCB703F}" type="pres">
      <dgm:prSet presAssocID="{7B9950DF-05A5-4311-99F5-4DB02FC400F6}" presName="arrowAndChildren" presStyleCnt="0"/>
      <dgm:spPr/>
    </dgm:pt>
    <dgm:pt modelId="{389CD526-9DCA-4CB9-8A93-08402E491CAE}" type="pres">
      <dgm:prSet presAssocID="{7B9950DF-05A5-4311-99F5-4DB02FC400F6}" presName="parentTextArrow" presStyleLbl="node1" presStyleIdx="3" presStyleCnt="12"/>
      <dgm:spPr/>
      <dgm:t>
        <a:bodyPr/>
        <a:lstStyle/>
        <a:p>
          <a:endParaRPr lang="en-US"/>
        </a:p>
      </dgm:t>
    </dgm:pt>
    <dgm:pt modelId="{91FBCC31-3EB7-4FF6-817B-CC62EDB9A3FD}" type="pres">
      <dgm:prSet presAssocID="{DF390784-94D2-4A8C-951D-D4F04469F620}" presName="sp" presStyleCnt="0"/>
      <dgm:spPr/>
    </dgm:pt>
    <dgm:pt modelId="{518176FC-9C8A-4568-9E85-609499241BA7}" type="pres">
      <dgm:prSet presAssocID="{9E0157E0-59A0-4887-A6D5-5A9398EC511E}" presName="arrowAndChildren" presStyleCnt="0"/>
      <dgm:spPr/>
    </dgm:pt>
    <dgm:pt modelId="{88D19A18-0860-403B-8DC8-A12E3E7B77EB}" type="pres">
      <dgm:prSet presAssocID="{9E0157E0-59A0-4887-A6D5-5A9398EC511E}" presName="parentTextArrow" presStyleLbl="node1" presStyleIdx="4" presStyleCnt="12"/>
      <dgm:spPr/>
      <dgm:t>
        <a:bodyPr/>
        <a:lstStyle/>
        <a:p>
          <a:endParaRPr lang="en-US"/>
        </a:p>
      </dgm:t>
    </dgm:pt>
    <dgm:pt modelId="{EBD11B41-476E-412E-AC0C-8929A591A576}" type="pres">
      <dgm:prSet presAssocID="{907E79CB-233D-4100-8591-B7345575270E}" presName="sp" presStyleCnt="0"/>
      <dgm:spPr/>
    </dgm:pt>
    <dgm:pt modelId="{7A3417D1-0C77-41FA-8AAD-7A1D9F6DB3A7}" type="pres">
      <dgm:prSet presAssocID="{A770F1FC-1004-410A-B6B3-6C0E96AD9024}" presName="arrowAndChildren" presStyleCnt="0"/>
      <dgm:spPr/>
    </dgm:pt>
    <dgm:pt modelId="{E67D5E7E-7733-4282-9489-34CFC4AD5049}" type="pres">
      <dgm:prSet presAssocID="{A770F1FC-1004-410A-B6B3-6C0E96AD9024}" presName="parentTextArrow" presStyleLbl="node1" presStyleIdx="5" presStyleCnt="12"/>
      <dgm:spPr/>
      <dgm:t>
        <a:bodyPr/>
        <a:lstStyle/>
        <a:p>
          <a:endParaRPr lang="en-US"/>
        </a:p>
      </dgm:t>
    </dgm:pt>
    <dgm:pt modelId="{51D5E6BF-29C4-4D08-8A86-71D288901E4D}" type="pres">
      <dgm:prSet presAssocID="{66402C09-A39C-451E-AF64-5C6DE2B631CD}" presName="sp" presStyleCnt="0"/>
      <dgm:spPr/>
    </dgm:pt>
    <dgm:pt modelId="{044F98E7-0042-4463-8DA3-4B94F6C46C96}" type="pres">
      <dgm:prSet presAssocID="{632E6C90-6032-40DD-BE90-435228DE34BD}" presName="arrowAndChildren" presStyleCnt="0"/>
      <dgm:spPr/>
    </dgm:pt>
    <dgm:pt modelId="{413F100A-D968-40DB-90DD-F2DCDD5EB565}" type="pres">
      <dgm:prSet presAssocID="{632E6C90-6032-40DD-BE90-435228DE34BD}" presName="parentTextArrow" presStyleLbl="node1" presStyleIdx="6" presStyleCnt="12"/>
      <dgm:spPr/>
      <dgm:t>
        <a:bodyPr/>
        <a:lstStyle/>
        <a:p>
          <a:endParaRPr lang="en-US"/>
        </a:p>
      </dgm:t>
    </dgm:pt>
    <dgm:pt modelId="{4D3A7773-9ADC-4708-9C62-EE4214FCBEE5}" type="pres">
      <dgm:prSet presAssocID="{9A0ABD21-64D7-43AD-8E58-C855F28BB8AA}" presName="sp" presStyleCnt="0"/>
      <dgm:spPr/>
    </dgm:pt>
    <dgm:pt modelId="{10D948C4-F78D-404A-A4CB-0EDEA91D51F6}" type="pres">
      <dgm:prSet presAssocID="{1C76DE2F-B0C9-4684-8738-1BB26A9E54F2}" presName="arrowAndChildren" presStyleCnt="0"/>
      <dgm:spPr/>
    </dgm:pt>
    <dgm:pt modelId="{188F4358-27D3-4168-BA75-8173839E3ED1}" type="pres">
      <dgm:prSet presAssocID="{1C76DE2F-B0C9-4684-8738-1BB26A9E54F2}" presName="parentTextArrow" presStyleLbl="node1" presStyleIdx="7" presStyleCnt="12"/>
      <dgm:spPr/>
      <dgm:t>
        <a:bodyPr/>
        <a:lstStyle/>
        <a:p>
          <a:endParaRPr lang="en-US"/>
        </a:p>
      </dgm:t>
    </dgm:pt>
    <dgm:pt modelId="{0BB2F408-5640-4A81-AC0B-1BC73BE239AA}" type="pres">
      <dgm:prSet presAssocID="{F141A72B-B64F-429D-96D4-603CE944413E}" presName="sp" presStyleCnt="0"/>
      <dgm:spPr/>
    </dgm:pt>
    <dgm:pt modelId="{1CF2C9A8-0DA4-44EA-8153-D207A1845F53}" type="pres">
      <dgm:prSet presAssocID="{C9D51944-55F1-4064-9CE4-58149F2A8A3C}" presName="arrowAndChildren" presStyleCnt="0"/>
      <dgm:spPr/>
    </dgm:pt>
    <dgm:pt modelId="{180600F0-C134-4AFF-AE8F-611BFAB25E74}" type="pres">
      <dgm:prSet presAssocID="{C9D51944-55F1-4064-9CE4-58149F2A8A3C}" presName="parentTextArrow" presStyleLbl="node1" presStyleIdx="8" presStyleCnt="12"/>
      <dgm:spPr/>
      <dgm:t>
        <a:bodyPr/>
        <a:lstStyle/>
        <a:p>
          <a:endParaRPr lang="en-US"/>
        </a:p>
      </dgm:t>
    </dgm:pt>
    <dgm:pt modelId="{C48A8BD3-DBFC-4565-BE32-79C3E935516E}" type="pres">
      <dgm:prSet presAssocID="{17BBEAD5-C999-4E7A-BBA7-C38B35D9310F}" presName="sp" presStyleCnt="0"/>
      <dgm:spPr/>
    </dgm:pt>
    <dgm:pt modelId="{681C3A3B-B155-4B73-BD3C-A3DDF837C9A1}" type="pres">
      <dgm:prSet presAssocID="{02690ED2-B242-4EDE-8DF0-4C68899CAC1D}" presName="arrowAndChildren" presStyleCnt="0"/>
      <dgm:spPr/>
    </dgm:pt>
    <dgm:pt modelId="{CA0F1898-6555-497E-8BB2-7AA9749B8DAE}" type="pres">
      <dgm:prSet presAssocID="{02690ED2-B242-4EDE-8DF0-4C68899CAC1D}" presName="parentTextArrow" presStyleLbl="node1" presStyleIdx="9" presStyleCnt="12"/>
      <dgm:spPr/>
      <dgm:t>
        <a:bodyPr/>
        <a:lstStyle/>
        <a:p>
          <a:endParaRPr lang="en-US"/>
        </a:p>
      </dgm:t>
    </dgm:pt>
    <dgm:pt modelId="{EB324D20-3239-4256-A672-21CEC9E74541}" type="pres">
      <dgm:prSet presAssocID="{671EA137-4212-45EA-9442-AAB25F1E91A2}" presName="sp" presStyleCnt="0"/>
      <dgm:spPr/>
    </dgm:pt>
    <dgm:pt modelId="{69DBF483-0F9C-4C96-845E-08D05F938848}" type="pres">
      <dgm:prSet presAssocID="{B74775D9-AD09-4469-9B2F-E4CFA8064F5D}" presName="arrowAndChildren" presStyleCnt="0"/>
      <dgm:spPr/>
    </dgm:pt>
    <dgm:pt modelId="{94064D2E-F2B5-4F2E-9DE4-0CE2F4F42F0C}" type="pres">
      <dgm:prSet presAssocID="{B74775D9-AD09-4469-9B2F-E4CFA8064F5D}" presName="parentTextArrow" presStyleLbl="node1" presStyleIdx="10" presStyleCnt="12"/>
      <dgm:spPr/>
      <dgm:t>
        <a:bodyPr/>
        <a:lstStyle/>
        <a:p>
          <a:endParaRPr lang="en-US"/>
        </a:p>
      </dgm:t>
    </dgm:pt>
    <dgm:pt modelId="{E8E71E20-DDDA-4275-9BC2-85C34BD26B6F}" type="pres">
      <dgm:prSet presAssocID="{8587862F-3083-40C1-AD0C-EC623879EBD4}" presName="sp" presStyleCnt="0"/>
      <dgm:spPr/>
    </dgm:pt>
    <dgm:pt modelId="{3EE7023F-15F7-4FF9-A133-9740146F6735}" type="pres">
      <dgm:prSet presAssocID="{5A213F3B-367A-4203-8A28-05C6107408B8}" presName="arrowAndChildren" presStyleCnt="0"/>
      <dgm:spPr/>
    </dgm:pt>
    <dgm:pt modelId="{56B8EFD2-33F8-40B7-874A-94857DC54B2E}" type="pres">
      <dgm:prSet presAssocID="{5A213F3B-367A-4203-8A28-05C6107408B8}" presName="parentTextArrow" presStyleLbl="node1" presStyleIdx="11" presStyleCnt="12"/>
      <dgm:spPr/>
      <dgm:t>
        <a:bodyPr/>
        <a:lstStyle/>
        <a:p>
          <a:endParaRPr lang="en-US"/>
        </a:p>
      </dgm:t>
    </dgm:pt>
  </dgm:ptLst>
  <dgm:cxnLst>
    <dgm:cxn modelId="{AE2EA9FD-E4CC-4A3C-B8C1-EBF5A49259A2}" srcId="{F4820ED3-148C-4DB6-A905-3666A938B5F6}" destId="{9E0157E0-59A0-4887-A6D5-5A9398EC511E}" srcOrd="7" destOrd="0" parTransId="{2CD0D777-8D82-4DE4-976A-73F0E6EAEB89}" sibTransId="{DF390784-94D2-4A8C-951D-D4F04469F620}"/>
    <dgm:cxn modelId="{A69EA962-28D1-4F48-8DDC-81E7E226788E}" type="presOf" srcId="{9FA235E1-DBB6-4EE7-B0C8-E3C5347DF183}" destId="{6AA11923-64BB-4688-A2B2-32F4741CE655}" srcOrd="0" destOrd="0" presId="urn:microsoft.com/office/officeart/2005/8/layout/process4"/>
    <dgm:cxn modelId="{4788F9F7-6AAF-415D-8C69-203635A78995}" srcId="{F4820ED3-148C-4DB6-A905-3666A938B5F6}" destId="{5A213F3B-367A-4203-8A28-05C6107408B8}" srcOrd="0" destOrd="0" parTransId="{21F4CC2C-B962-40A5-BD42-453A5ECE490F}" sibTransId="{8587862F-3083-40C1-AD0C-EC623879EBD4}"/>
    <dgm:cxn modelId="{338A35B6-97F2-4687-998D-A7921E5E632E}" type="presOf" srcId="{02690ED2-B242-4EDE-8DF0-4C68899CAC1D}" destId="{CA0F1898-6555-497E-8BB2-7AA9749B8DAE}" srcOrd="0" destOrd="0" presId="urn:microsoft.com/office/officeart/2005/8/layout/process4"/>
    <dgm:cxn modelId="{4D3B5633-00FA-4828-A7ED-E9182365C149}" srcId="{F4820ED3-148C-4DB6-A905-3666A938B5F6}" destId="{632E6C90-6032-40DD-BE90-435228DE34BD}" srcOrd="5" destOrd="0" parTransId="{CEF0CD6A-1BDF-4A28-B746-647ED891FF08}" sibTransId="{66402C09-A39C-451E-AF64-5C6DE2B631CD}"/>
    <dgm:cxn modelId="{6D890DB2-F38F-444B-A70C-73BA097E6B72}" type="presOf" srcId="{632E6C90-6032-40DD-BE90-435228DE34BD}" destId="{413F100A-D968-40DB-90DD-F2DCDD5EB565}" srcOrd="0" destOrd="0" presId="urn:microsoft.com/office/officeart/2005/8/layout/process4"/>
    <dgm:cxn modelId="{9D6EC500-4C86-4DDC-B7F0-89591B46F269}" type="presOf" srcId="{C9D51944-55F1-4064-9CE4-58149F2A8A3C}" destId="{180600F0-C134-4AFF-AE8F-611BFAB25E74}" srcOrd="0" destOrd="0" presId="urn:microsoft.com/office/officeart/2005/8/layout/process4"/>
    <dgm:cxn modelId="{EF45A553-FFF2-493C-8B76-2A6FA51F7B2C}" type="presOf" srcId="{9E0157E0-59A0-4887-A6D5-5A9398EC511E}" destId="{88D19A18-0860-403B-8DC8-A12E3E7B77EB}" srcOrd="0" destOrd="0" presId="urn:microsoft.com/office/officeart/2005/8/layout/process4"/>
    <dgm:cxn modelId="{081E2A8F-27C4-4A99-ADC8-A01E0B782649}" srcId="{F4820ED3-148C-4DB6-A905-3666A938B5F6}" destId="{8CFACF2F-5ABB-4275-86DA-359E6D341940}" srcOrd="9" destOrd="0" parTransId="{AC0BA1F6-E196-4D7F-8E2E-F9EBCC8C134E}" sibTransId="{5CA31E8A-9094-4856-B04E-9673E1184248}"/>
    <dgm:cxn modelId="{DA896249-2F0E-4EAA-8206-F5AF32A643DE}" type="presOf" srcId="{1C76DE2F-B0C9-4684-8738-1BB26A9E54F2}" destId="{188F4358-27D3-4168-BA75-8173839E3ED1}" srcOrd="0" destOrd="0" presId="urn:microsoft.com/office/officeart/2005/8/layout/process4"/>
    <dgm:cxn modelId="{056069FE-04B9-4E29-9681-80902BE07521}" srcId="{F4820ED3-148C-4DB6-A905-3666A938B5F6}" destId="{A770F1FC-1004-410A-B6B3-6C0E96AD9024}" srcOrd="6" destOrd="0" parTransId="{47B7C3B4-BFCC-4565-9E8F-49BB5B9A0E1B}" sibTransId="{907E79CB-233D-4100-8591-B7345575270E}"/>
    <dgm:cxn modelId="{F6B3B172-EB6A-4927-9699-542D2B39FD5B}" srcId="{F4820ED3-148C-4DB6-A905-3666A938B5F6}" destId="{9FA235E1-DBB6-4EE7-B0C8-E3C5347DF183}" srcOrd="11" destOrd="0" parTransId="{58CE9951-C574-4673-9A1A-D4CCD9019E03}" sibTransId="{0D95B22D-9040-4147-B25E-82211242ECE8}"/>
    <dgm:cxn modelId="{A2232CCE-47A8-4F32-9EDF-FE36D3098F01}" type="presOf" srcId="{F4820ED3-148C-4DB6-A905-3666A938B5F6}" destId="{A9D24EDA-3D81-43B4-83C7-EE806DB0A8EF}" srcOrd="0" destOrd="0" presId="urn:microsoft.com/office/officeart/2005/8/layout/process4"/>
    <dgm:cxn modelId="{9409A200-FA23-42BB-9C89-77226DF54E0F}" type="presOf" srcId="{8CFACF2F-5ABB-4275-86DA-359E6D341940}" destId="{FB9BE98C-9621-424E-A89F-D0CAF7F7D1BD}" srcOrd="0" destOrd="0" presId="urn:microsoft.com/office/officeart/2005/8/layout/process4"/>
    <dgm:cxn modelId="{4B55D0B8-71AF-4C23-9431-A68BCDC7AAD4}" type="presOf" srcId="{7B9950DF-05A5-4311-99F5-4DB02FC400F6}" destId="{389CD526-9DCA-4CB9-8A93-08402E491CAE}" srcOrd="0" destOrd="0" presId="urn:microsoft.com/office/officeart/2005/8/layout/process4"/>
    <dgm:cxn modelId="{34DE5054-1E10-4705-9218-EE818538282B}" srcId="{F4820ED3-148C-4DB6-A905-3666A938B5F6}" destId="{7B9950DF-05A5-4311-99F5-4DB02FC400F6}" srcOrd="8" destOrd="0" parTransId="{5EA206FD-57BD-40E9-B995-9C45D64695FC}" sibTransId="{68B52434-573A-4B8E-9E28-A15EAD87C02B}"/>
    <dgm:cxn modelId="{7101FF7D-A60E-4411-923F-2614835F42AC}" type="presOf" srcId="{A770F1FC-1004-410A-B6B3-6C0E96AD9024}" destId="{E67D5E7E-7733-4282-9489-34CFC4AD5049}" srcOrd="0" destOrd="0" presId="urn:microsoft.com/office/officeart/2005/8/layout/process4"/>
    <dgm:cxn modelId="{00A5528A-5FCD-4183-A446-A09CE5DFA42F}" srcId="{F4820ED3-148C-4DB6-A905-3666A938B5F6}" destId="{378DAB30-4BF3-4A2C-98A1-38FB9F84E17B}" srcOrd="10" destOrd="0" parTransId="{EF9AF904-3099-4F3D-B5D3-2D5EB19673CB}" sibTransId="{EB3B189D-A21C-41F2-9247-1D796E654E92}"/>
    <dgm:cxn modelId="{8767EF58-0704-4E75-A250-DCA767ABBB3C}" type="presOf" srcId="{B74775D9-AD09-4469-9B2F-E4CFA8064F5D}" destId="{94064D2E-F2B5-4F2E-9DE4-0CE2F4F42F0C}" srcOrd="0" destOrd="0" presId="urn:microsoft.com/office/officeart/2005/8/layout/process4"/>
    <dgm:cxn modelId="{EBDBE9A7-990E-4A8F-83C5-C159CB348E2A}" srcId="{F4820ED3-148C-4DB6-A905-3666A938B5F6}" destId="{C9D51944-55F1-4064-9CE4-58149F2A8A3C}" srcOrd="3" destOrd="0" parTransId="{EFF1106A-7808-457C-B112-CACD52BB0EAC}" sibTransId="{F141A72B-B64F-429D-96D4-603CE944413E}"/>
    <dgm:cxn modelId="{E33149D7-3141-40A2-BB11-3D9A108C10F4}" srcId="{F4820ED3-148C-4DB6-A905-3666A938B5F6}" destId="{B74775D9-AD09-4469-9B2F-E4CFA8064F5D}" srcOrd="1" destOrd="0" parTransId="{F6D8562A-7F7E-43CF-B736-4100F858AA4E}" sibTransId="{671EA137-4212-45EA-9442-AAB25F1E91A2}"/>
    <dgm:cxn modelId="{D4088B92-40C3-4974-9D16-D41426A0231E}" type="presOf" srcId="{378DAB30-4BF3-4A2C-98A1-38FB9F84E17B}" destId="{99CAE114-CC1A-4964-AA1F-2C1DEAB82304}" srcOrd="0" destOrd="0" presId="urn:microsoft.com/office/officeart/2005/8/layout/process4"/>
    <dgm:cxn modelId="{A1A967C5-596D-42D1-A5D2-566A8689C40A}" srcId="{F4820ED3-148C-4DB6-A905-3666A938B5F6}" destId="{1C76DE2F-B0C9-4684-8738-1BB26A9E54F2}" srcOrd="4" destOrd="0" parTransId="{C11DFD09-1D99-4EC1-AAD8-28EC7D9129EB}" sibTransId="{9A0ABD21-64D7-43AD-8E58-C855F28BB8AA}"/>
    <dgm:cxn modelId="{3AF71C92-F65F-42AB-9311-5EA9C75AE7A4}" type="presOf" srcId="{5A213F3B-367A-4203-8A28-05C6107408B8}" destId="{56B8EFD2-33F8-40B7-874A-94857DC54B2E}" srcOrd="0" destOrd="0" presId="urn:microsoft.com/office/officeart/2005/8/layout/process4"/>
    <dgm:cxn modelId="{993791C2-D2A0-4457-A2E4-94E868EEC2A1}" srcId="{F4820ED3-148C-4DB6-A905-3666A938B5F6}" destId="{02690ED2-B242-4EDE-8DF0-4C68899CAC1D}" srcOrd="2" destOrd="0" parTransId="{4EF6CF3C-375D-4955-8C89-192BFEC03FFD}" sibTransId="{17BBEAD5-C999-4E7A-BBA7-C38B35D9310F}"/>
    <dgm:cxn modelId="{00D06570-6D21-4360-86CF-AE4909670A3F}" type="presParOf" srcId="{A9D24EDA-3D81-43B4-83C7-EE806DB0A8EF}" destId="{230E2653-83C4-44AD-8106-058950E7FCC5}" srcOrd="0" destOrd="0" presId="urn:microsoft.com/office/officeart/2005/8/layout/process4"/>
    <dgm:cxn modelId="{98ED8FFE-A0EE-4414-8232-8EA62877AF15}" type="presParOf" srcId="{230E2653-83C4-44AD-8106-058950E7FCC5}" destId="{6AA11923-64BB-4688-A2B2-32F4741CE655}" srcOrd="0" destOrd="0" presId="urn:microsoft.com/office/officeart/2005/8/layout/process4"/>
    <dgm:cxn modelId="{57839E6D-4BC9-4974-84DC-41655559BDFD}" type="presParOf" srcId="{A9D24EDA-3D81-43B4-83C7-EE806DB0A8EF}" destId="{6801BEA9-5AFF-446D-88CD-BC97BD32C9D6}" srcOrd="1" destOrd="0" presId="urn:microsoft.com/office/officeart/2005/8/layout/process4"/>
    <dgm:cxn modelId="{5A0976DD-808E-416F-8011-F74499CECC8D}" type="presParOf" srcId="{A9D24EDA-3D81-43B4-83C7-EE806DB0A8EF}" destId="{AA21BF96-FCA2-4A87-8FA3-B0F35289DAC7}" srcOrd="2" destOrd="0" presId="urn:microsoft.com/office/officeart/2005/8/layout/process4"/>
    <dgm:cxn modelId="{89938231-60E7-45CA-A26E-B758B5BF5089}" type="presParOf" srcId="{AA21BF96-FCA2-4A87-8FA3-B0F35289DAC7}" destId="{99CAE114-CC1A-4964-AA1F-2C1DEAB82304}" srcOrd="0" destOrd="0" presId="urn:microsoft.com/office/officeart/2005/8/layout/process4"/>
    <dgm:cxn modelId="{03B21EAC-953B-4648-BC31-9C2C9CDFF2EE}" type="presParOf" srcId="{A9D24EDA-3D81-43B4-83C7-EE806DB0A8EF}" destId="{21DAB04C-83D4-4F2C-ADDF-F102D3921AFB}" srcOrd="3" destOrd="0" presId="urn:microsoft.com/office/officeart/2005/8/layout/process4"/>
    <dgm:cxn modelId="{F2A5E455-DD03-45CC-82E6-2E876783F9F4}" type="presParOf" srcId="{A9D24EDA-3D81-43B4-83C7-EE806DB0A8EF}" destId="{FA35ECA2-3653-4AD4-BBB6-294E993BB56D}" srcOrd="4" destOrd="0" presId="urn:microsoft.com/office/officeart/2005/8/layout/process4"/>
    <dgm:cxn modelId="{5FBCBCE9-C2D0-4BA0-9BC9-49AC5BF2F9E9}" type="presParOf" srcId="{FA35ECA2-3653-4AD4-BBB6-294E993BB56D}" destId="{FB9BE98C-9621-424E-A89F-D0CAF7F7D1BD}" srcOrd="0" destOrd="0" presId="urn:microsoft.com/office/officeart/2005/8/layout/process4"/>
    <dgm:cxn modelId="{08ED2BD4-9A59-4B69-9510-D9F3CD2C0767}" type="presParOf" srcId="{A9D24EDA-3D81-43B4-83C7-EE806DB0A8EF}" destId="{25610B7C-8B3C-43DD-9F03-4E9C469FFF87}" srcOrd="5" destOrd="0" presId="urn:microsoft.com/office/officeart/2005/8/layout/process4"/>
    <dgm:cxn modelId="{2B09CBFC-1A9E-4F53-AF06-ECFA9979F007}" type="presParOf" srcId="{A9D24EDA-3D81-43B4-83C7-EE806DB0A8EF}" destId="{BF25B156-DAE0-42AD-9623-B1287BCB703F}" srcOrd="6" destOrd="0" presId="urn:microsoft.com/office/officeart/2005/8/layout/process4"/>
    <dgm:cxn modelId="{0209025D-DCCE-4D62-B37A-C4D2FF7F3F1B}" type="presParOf" srcId="{BF25B156-DAE0-42AD-9623-B1287BCB703F}" destId="{389CD526-9DCA-4CB9-8A93-08402E491CAE}" srcOrd="0" destOrd="0" presId="urn:microsoft.com/office/officeart/2005/8/layout/process4"/>
    <dgm:cxn modelId="{756F1B94-1F20-4BF9-9959-CC8E85AD2641}" type="presParOf" srcId="{A9D24EDA-3D81-43B4-83C7-EE806DB0A8EF}" destId="{91FBCC31-3EB7-4FF6-817B-CC62EDB9A3FD}" srcOrd="7" destOrd="0" presId="urn:microsoft.com/office/officeart/2005/8/layout/process4"/>
    <dgm:cxn modelId="{DDED282C-8474-4733-B470-8D763DA91BA9}" type="presParOf" srcId="{A9D24EDA-3D81-43B4-83C7-EE806DB0A8EF}" destId="{518176FC-9C8A-4568-9E85-609499241BA7}" srcOrd="8" destOrd="0" presId="urn:microsoft.com/office/officeart/2005/8/layout/process4"/>
    <dgm:cxn modelId="{CB6446A2-7AAF-4B4E-9093-AD7C50875F16}" type="presParOf" srcId="{518176FC-9C8A-4568-9E85-609499241BA7}" destId="{88D19A18-0860-403B-8DC8-A12E3E7B77EB}" srcOrd="0" destOrd="0" presId="urn:microsoft.com/office/officeart/2005/8/layout/process4"/>
    <dgm:cxn modelId="{EF0AFAFE-C0F9-4C28-8E4F-A282DCBF37C4}" type="presParOf" srcId="{A9D24EDA-3D81-43B4-83C7-EE806DB0A8EF}" destId="{EBD11B41-476E-412E-AC0C-8929A591A576}" srcOrd="9" destOrd="0" presId="urn:microsoft.com/office/officeart/2005/8/layout/process4"/>
    <dgm:cxn modelId="{5EC807F1-05C4-4A5E-A63C-4958E7D319B8}" type="presParOf" srcId="{A9D24EDA-3D81-43B4-83C7-EE806DB0A8EF}" destId="{7A3417D1-0C77-41FA-8AAD-7A1D9F6DB3A7}" srcOrd="10" destOrd="0" presId="urn:microsoft.com/office/officeart/2005/8/layout/process4"/>
    <dgm:cxn modelId="{170C1D50-44AE-476A-A03E-AF79CB12005E}" type="presParOf" srcId="{7A3417D1-0C77-41FA-8AAD-7A1D9F6DB3A7}" destId="{E67D5E7E-7733-4282-9489-34CFC4AD5049}" srcOrd="0" destOrd="0" presId="urn:microsoft.com/office/officeart/2005/8/layout/process4"/>
    <dgm:cxn modelId="{A5B55777-DEDC-496E-9EA4-5EE29147EBB4}" type="presParOf" srcId="{A9D24EDA-3D81-43B4-83C7-EE806DB0A8EF}" destId="{51D5E6BF-29C4-4D08-8A86-71D288901E4D}" srcOrd="11" destOrd="0" presId="urn:microsoft.com/office/officeart/2005/8/layout/process4"/>
    <dgm:cxn modelId="{D5AB2361-90BA-46C2-82E6-47AF083319A5}" type="presParOf" srcId="{A9D24EDA-3D81-43B4-83C7-EE806DB0A8EF}" destId="{044F98E7-0042-4463-8DA3-4B94F6C46C96}" srcOrd="12" destOrd="0" presId="urn:microsoft.com/office/officeart/2005/8/layout/process4"/>
    <dgm:cxn modelId="{6FBF5C86-D305-46AD-A045-A8234486C80B}" type="presParOf" srcId="{044F98E7-0042-4463-8DA3-4B94F6C46C96}" destId="{413F100A-D968-40DB-90DD-F2DCDD5EB565}" srcOrd="0" destOrd="0" presId="urn:microsoft.com/office/officeart/2005/8/layout/process4"/>
    <dgm:cxn modelId="{CEA0F950-92E5-4C6F-9DCC-4F4078A499B2}" type="presParOf" srcId="{A9D24EDA-3D81-43B4-83C7-EE806DB0A8EF}" destId="{4D3A7773-9ADC-4708-9C62-EE4214FCBEE5}" srcOrd="13" destOrd="0" presId="urn:microsoft.com/office/officeart/2005/8/layout/process4"/>
    <dgm:cxn modelId="{CDD5CD15-4875-45D8-999A-83563C4F9A75}" type="presParOf" srcId="{A9D24EDA-3D81-43B4-83C7-EE806DB0A8EF}" destId="{10D948C4-F78D-404A-A4CB-0EDEA91D51F6}" srcOrd="14" destOrd="0" presId="urn:microsoft.com/office/officeart/2005/8/layout/process4"/>
    <dgm:cxn modelId="{1D905C91-4978-4D5C-BF6B-493AD95B9D70}" type="presParOf" srcId="{10D948C4-F78D-404A-A4CB-0EDEA91D51F6}" destId="{188F4358-27D3-4168-BA75-8173839E3ED1}" srcOrd="0" destOrd="0" presId="urn:microsoft.com/office/officeart/2005/8/layout/process4"/>
    <dgm:cxn modelId="{2D259D37-B581-4C9B-B100-FE404417F1DD}" type="presParOf" srcId="{A9D24EDA-3D81-43B4-83C7-EE806DB0A8EF}" destId="{0BB2F408-5640-4A81-AC0B-1BC73BE239AA}" srcOrd="15" destOrd="0" presId="urn:microsoft.com/office/officeart/2005/8/layout/process4"/>
    <dgm:cxn modelId="{167B5396-049B-4FC6-801D-94974779BB03}" type="presParOf" srcId="{A9D24EDA-3D81-43B4-83C7-EE806DB0A8EF}" destId="{1CF2C9A8-0DA4-44EA-8153-D207A1845F53}" srcOrd="16" destOrd="0" presId="urn:microsoft.com/office/officeart/2005/8/layout/process4"/>
    <dgm:cxn modelId="{A4724DB6-3CEF-412B-80FB-A514402F8BB1}" type="presParOf" srcId="{1CF2C9A8-0DA4-44EA-8153-D207A1845F53}" destId="{180600F0-C134-4AFF-AE8F-611BFAB25E74}" srcOrd="0" destOrd="0" presId="urn:microsoft.com/office/officeart/2005/8/layout/process4"/>
    <dgm:cxn modelId="{DB8233D6-38A9-4067-B88C-B43A9F1CC70E}" type="presParOf" srcId="{A9D24EDA-3D81-43B4-83C7-EE806DB0A8EF}" destId="{C48A8BD3-DBFC-4565-BE32-79C3E935516E}" srcOrd="17" destOrd="0" presId="urn:microsoft.com/office/officeart/2005/8/layout/process4"/>
    <dgm:cxn modelId="{2466CC31-6A0D-4C48-AC1A-A38918C0E83D}" type="presParOf" srcId="{A9D24EDA-3D81-43B4-83C7-EE806DB0A8EF}" destId="{681C3A3B-B155-4B73-BD3C-A3DDF837C9A1}" srcOrd="18" destOrd="0" presId="urn:microsoft.com/office/officeart/2005/8/layout/process4"/>
    <dgm:cxn modelId="{EA2C092F-B1A8-42D7-B4AA-EC52EFFA92FC}" type="presParOf" srcId="{681C3A3B-B155-4B73-BD3C-A3DDF837C9A1}" destId="{CA0F1898-6555-497E-8BB2-7AA9749B8DAE}" srcOrd="0" destOrd="0" presId="urn:microsoft.com/office/officeart/2005/8/layout/process4"/>
    <dgm:cxn modelId="{474A7F0E-5F51-4A24-A1F2-E50696BF3FE3}" type="presParOf" srcId="{A9D24EDA-3D81-43B4-83C7-EE806DB0A8EF}" destId="{EB324D20-3239-4256-A672-21CEC9E74541}" srcOrd="19" destOrd="0" presId="urn:microsoft.com/office/officeart/2005/8/layout/process4"/>
    <dgm:cxn modelId="{38B0DE21-76D5-4E55-9A5D-6E8B331BBD4E}" type="presParOf" srcId="{A9D24EDA-3D81-43B4-83C7-EE806DB0A8EF}" destId="{69DBF483-0F9C-4C96-845E-08D05F938848}" srcOrd="20" destOrd="0" presId="urn:microsoft.com/office/officeart/2005/8/layout/process4"/>
    <dgm:cxn modelId="{E7A9D433-AFEE-41C8-8AF0-13FCEBAFF5BD}" type="presParOf" srcId="{69DBF483-0F9C-4C96-845E-08D05F938848}" destId="{94064D2E-F2B5-4F2E-9DE4-0CE2F4F42F0C}" srcOrd="0" destOrd="0" presId="urn:microsoft.com/office/officeart/2005/8/layout/process4"/>
    <dgm:cxn modelId="{998505A7-7391-4118-8792-108B44557798}" type="presParOf" srcId="{A9D24EDA-3D81-43B4-83C7-EE806DB0A8EF}" destId="{E8E71E20-DDDA-4275-9BC2-85C34BD26B6F}" srcOrd="21" destOrd="0" presId="urn:microsoft.com/office/officeart/2005/8/layout/process4"/>
    <dgm:cxn modelId="{EF389902-0CF8-43B4-A266-0DD1B137A21D}" type="presParOf" srcId="{A9D24EDA-3D81-43B4-83C7-EE806DB0A8EF}" destId="{3EE7023F-15F7-4FF9-A133-9740146F6735}" srcOrd="22" destOrd="0" presId="urn:microsoft.com/office/officeart/2005/8/layout/process4"/>
    <dgm:cxn modelId="{27E452ED-85A6-40AB-B647-21B502D9053A}" type="presParOf" srcId="{3EE7023F-15F7-4FF9-A133-9740146F6735}" destId="{56B8EFD2-33F8-40B7-874A-94857DC54B2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F74F-C841-4590-B2FA-C85463EAAB97}">
      <dsp:nvSpPr>
        <dsp:cNvPr id="0" name=""/>
        <dsp:cNvSpPr/>
      </dsp:nvSpPr>
      <dsp:spPr>
        <a:xfrm>
          <a:off x="2444"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RESEARCH</a:t>
          </a:r>
          <a:endParaRPr lang="en-US" sz="2500" kern="1200" dirty="0"/>
        </a:p>
      </dsp:txBody>
      <dsp:txXfrm>
        <a:off x="598088" y="2185656"/>
        <a:ext cx="1786931" cy="1191287"/>
      </dsp:txXfrm>
    </dsp:sp>
    <dsp:sp modelId="{1C132C0F-5B38-4541-A74F-0DB39F0265E6}">
      <dsp:nvSpPr>
        <dsp:cNvPr id="0" name=""/>
        <dsp:cNvSpPr/>
      </dsp:nvSpPr>
      <dsp:spPr>
        <a:xfrm>
          <a:off x="2682840"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PRIORITIZE</a:t>
          </a:r>
          <a:endParaRPr lang="en-US" sz="2500" kern="1200" dirty="0"/>
        </a:p>
      </dsp:txBody>
      <dsp:txXfrm>
        <a:off x="3278484" y="2185656"/>
        <a:ext cx="1786931" cy="1191287"/>
      </dsp:txXfrm>
    </dsp:sp>
    <dsp:sp modelId="{CA379128-D33F-4453-BD1A-C1EFEACDCBA4}">
      <dsp:nvSpPr>
        <dsp:cNvPr id="0" name=""/>
        <dsp:cNvSpPr/>
      </dsp:nvSpPr>
      <dsp:spPr>
        <a:xfrm>
          <a:off x="5363237"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IMPLEMENT</a:t>
          </a:r>
          <a:endParaRPr lang="en-US" sz="2500" kern="1200" dirty="0"/>
        </a:p>
      </dsp:txBody>
      <dsp:txXfrm>
        <a:off x="5958881" y="2185656"/>
        <a:ext cx="1786931" cy="1191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F74F-C841-4590-B2FA-C85463EAAB97}">
      <dsp:nvSpPr>
        <dsp:cNvPr id="0" name=""/>
        <dsp:cNvSpPr/>
      </dsp:nvSpPr>
      <dsp:spPr>
        <a:xfrm>
          <a:off x="2444" y="1504825"/>
          <a:ext cx="2978218" cy="119128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RESEARCH</a:t>
          </a:r>
          <a:endParaRPr lang="en-US" sz="2500" kern="1200" dirty="0"/>
        </a:p>
      </dsp:txBody>
      <dsp:txXfrm>
        <a:off x="598088" y="1504825"/>
        <a:ext cx="1786931" cy="1191287"/>
      </dsp:txXfrm>
    </dsp:sp>
    <dsp:sp modelId="{1C132C0F-5B38-4541-A74F-0DB39F0265E6}">
      <dsp:nvSpPr>
        <dsp:cNvPr id="0" name=""/>
        <dsp:cNvSpPr/>
      </dsp:nvSpPr>
      <dsp:spPr>
        <a:xfrm>
          <a:off x="2682840" y="1504825"/>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PRIORITIZE</a:t>
          </a:r>
          <a:endParaRPr lang="en-US" sz="2500" kern="1200" dirty="0"/>
        </a:p>
      </dsp:txBody>
      <dsp:txXfrm>
        <a:off x="3278484" y="1504825"/>
        <a:ext cx="1786931" cy="1191287"/>
      </dsp:txXfrm>
    </dsp:sp>
    <dsp:sp modelId="{CA379128-D33F-4453-BD1A-C1EFEACDCBA4}">
      <dsp:nvSpPr>
        <dsp:cNvPr id="0" name=""/>
        <dsp:cNvSpPr/>
      </dsp:nvSpPr>
      <dsp:spPr>
        <a:xfrm>
          <a:off x="5363237" y="1504825"/>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IMPLEMENT</a:t>
          </a:r>
          <a:endParaRPr lang="en-US" sz="2500" kern="1200" dirty="0"/>
        </a:p>
      </dsp:txBody>
      <dsp:txXfrm>
        <a:off x="5958881" y="1504825"/>
        <a:ext cx="1786931" cy="11912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F74F-C841-4590-B2FA-C85463EAAB97}">
      <dsp:nvSpPr>
        <dsp:cNvPr id="0" name=""/>
        <dsp:cNvSpPr/>
      </dsp:nvSpPr>
      <dsp:spPr>
        <a:xfrm>
          <a:off x="44741" y="2178198"/>
          <a:ext cx="2978218" cy="1191287"/>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RESEARCH</a:t>
          </a:r>
          <a:endParaRPr lang="en-US" sz="2500" kern="1200" dirty="0"/>
        </a:p>
      </dsp:txBody>
      <dsp:txXfrm>
        <a:off x="640385" y="2178198"/>
        <a:ext cx="1786931" cy="1191287"/>
      </dsp:txXfrm>
    </dsp:sp>
    <dsp:sp modelId="{1C132C0F-5B38-4541-A74F-0DB39F0265E6}">
      <dsp:nvSpPr>
        <dsp:cNvPr id="0" name=""/>
        <dsp:cNvSpPr/>
      </dsp:nvSpPr>
      <dsp:spPr>
        <a:xfrm>
          <a:off x="2682840" y="2185656"/>
          <a:ext cx="2978218" cy="119128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PRIORITIZE</a:t>
          </a:r>
          <a:endParaRPr lang="en-US" sz="2500" kern="1200" dirty="0"/>
        </a:p>
      </dsp:txBody>
      <dsp:txXfrm>
        <a:off x="3278484" y="2185656"/>
        <a:ext cx="1786931" cy="1191287"/>
      </dsp:txXfrm>
    </dsp:sp>
    <dsp:sp modelId="{CA379128-D33F-4453-BD1A-C1EFEACDCBA4}">
      <dsp:nvSpPr>
        <dsp:cNvPr id="0" name=""/>
        <dsp:cNvSpPr/>
      </dsp:nvSpPr>
      <dsp:spPr>
        <a:xfrm>
          <a:off x="5363237"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IMPLEMENT</a:t>
          </a:r>
          <a:endParaRPr lang="en-US" sz="2500" kern="1200" dirty="0"/>
        </a:p>
      </dsp:txBody>
      <dsp:txXfrm>
        <a:off x="5958881" y="2185656"/>
        <a:ext cx="1786931" cy="11912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F74F-C841-4590-B2FA-C85463EAAB97}">
      <dsp:nvSpPr>
        <dsp:cNvPr id="0" name=""/>
        <dsp:cNvSpPr/>
      </dsp:nvSpPr>
      <dsp:spPr>
        <a:xfrm>
          <a:off x="2444" y="2185656"/>
          <a:ext cx="2978218" cy="1191287"/>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RESEARCH</a:t>
          </a:r>
          <a:endParaRPr lang="en-US" sz="2500" kern="1200" dirty="0"/>
        </a:p>
      </dsp:txBody>
      <dsp:txXfrm>
        <a:off x="598088" y="2185656"/>
        <a:ext cx="1786931" cy="1191287"/>
      </dsp:txXfrm>
    </dsp:sp>
    <dsp:sp modelId="{1C132C0F-5B38-4541-A74F-0DB39F0265E6}">
      <dsp:nvSpPr>
        <dsp:cNvPr id="0" name=""/>
        <dsp:cNvSpPr/>
      </dsp:nvSpPr>
      <dsp:spPr>
        <a:xfrm>
          <a:off x="2682840"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PRIORITIZE</a:t>
          </a:r>
          <a:endParaRPr lang="en-US" sz="2500" kern="1200" dirty="0"/>
        </a:p>
      </dsp:txBody>
      <dsp:txXfrm>
        <a:off x="3278484" y="2185656"/>
        <a:ext cx="1786931" cy="1191287"/>
      </dsp:txXfrm>
    </dsp:sp>
    <dsp:sp modelId="{CA379128-D33F-4453-BD1A-C1EFEACDCBA4}">
      <dsp:nvSpPr>
        <dsp:cNvPr id="0" name=""/>
        <dsp:cNvSpPr/>
      </dsp:nvSpPr>
      <dsp:spPr>
        <a:xfrm>
          <a:off x="5363237" y="2185656"/>
          <a:ext cx="2978218" cy="119128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IMPLEMENT</a:t>
          </a:r>
          <a:endParaRPr lang="en-US" sz="2500" kern="1200" dirty="0"/>
        </a:p>
      </dsp:txBody>
      <dsp:txXfrm>
        <a:off x="5958881" y="2185656"/>
        <a:ext cx="1786931" cy="11912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F74F-C841-4590-B2FA-C85463EAAB97}">
      <dsp:nvSpPr>
        <dsp:cNvPr id="0" name=""/>
        <dsp:cNvSpPr/>
      </dsp:nvSpPr>
      <dsp:spPr>
        <a:xfrm>
          <a:off x="2444" y="2185656"/>
          <a:ext cx="2978218" cy="1191287"/>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t>RESEARCH</a:t>
          </a:r>
          <a:endParaRPr lang="en-US" sz="2500" kern="1200" dirty="0"/>
        </a:p>
      </dsp:txBody>
      <dsp:txXfrm>
        <a:off x="598088" y="2185656"/>
        <a:ext cx="1786931" cy="1191287"/>
      </dsp:txXfrm>
    </dsp:sp>
    <dsp:sp modelId="{1C132C0F-5B38-4541-A74F-0DB39F0265E6}">
      <dsp:nvSpPr>
        <dsp:cNvPr id="0" name=""/>
        <dsp:cNvSpPr/>
      </dsp:nvSpPr>
      <dsp:spPr>
        <a:xfrm>
          <a:off x="2682840" y="2185656"/>
          <a:ext cx="2978218" cy="119128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PRIORITIZE</a:t>
          </a:r>
          <a:endParaRPr lang="en-US" sz="2500" kern="1200" dirty="0"/>
        </a:p>
      </dsp:txBody>
      <dsp:txXfrm>
        <a:off x="3278484" y="2185656"/>
        <a:ext cx="1786931" cy="1191287"/>
      </dsp:txXfrm>
    </dsp:sp>
    <dsp:sp modelId="{CA379128-D33F-4453-BD1A-C1EFEACDCBA4}">
      <dsp:nvSpPr>
        <dsp:cNvPr id="0" name=""/>
        <dsp:cNvSpPr/>
      </dsp:nvSpPr>
      <dsp:spPr>
        <a:xfrm>
          <a:off x="5363237" y="2185656"/>
          <a:ext cx="2978218" cy="1191287"/>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en-US" sz="2500" kern="1200" dirty="0" smtClean="0"/>
            <a:t>IMPLEMENT</a:t>
          </a:r>
          <a:endParaRPr lang="en-US" sz="2500" kern="1200" dirty="0"/>
        </a:p>
      </dsp:txBody>
      <dsp:txXfrm>
        <a:off x="5958881" y="2185656"/>
        <a:ext cx="1786931" cy="11912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11923-64BB-4688-A2B2-32F4741CE655}">
      <dsp:nvSpPr>
        <dsp:cNvPr id="0" name=""/>
        <dsp:cNvSpPr/>
      </dsp:nvSpPr>
      <dsp:spPr>
        <a:xfrm>
          <a:off x="0" y="4647462"/>
          <a:ext cx="5877658" cy="2772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Implementation</a:t>
          </a:r>
          <a:endParaRPr lang="en-US" sz="2000" kern="1200" dirty="0"/>
        </a:p>
      </dsp:txBody>
      <dsp:txXfrm>
        <a:off x="0" y="4647462"/>
        <a:ext cx="5877658" cy="277269"/>
      </dsp:txXfrm>
    </dsp:sp>
    <dsp:sp modelId="{99CAE114-CC1A-4964-AA1F-2C1DEAB82304}">
      <dsp:nvSpPr>
        <dsp:cNvPr id="0" name=""/>
        <dsp:cNvSpPr/>
      </dsp:nvSpPr>
      <dsp:spPr>
        <a:xfrm rot="10800000">
          <a:off x="0" y="4225181"/>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smtClean="0"/>
            <a:t>Community Commencement</a:t>
          </a:r>
          <a:endParaRPr lang="en-US" sz="2000" kern="1200"/>
        </a:p>
      </dsp:txBody>
      <dsp:txXfrm rot="10800000">
        <a:off x="0" y="4225181"/>
        <a:ext cx="5877658" cy="277088"/>
      </dsp:txXfrm>
    </dsp:sp>
    <dsp:sp modelId="{FB9BE98C-9621-424E-A89F-D0CAF7F7D1BD}">
      <dsp:nvSpPr>
        <dsp:cNvPr id="0" name=""/>
        <dsp:cNvSpPr/>
      </dsp:nvSpPr>
      <dsp:spPr>
        <a:xfrm rot="10800000">
          <a:off x="0" y="3802899"/>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Final and Summary Reports</a:t>
          </a:r>
          <a:endParaRPr lang="en-US" sz="2000" kern="1200" dirty="0"/>
        </a:p>
      </dsp:txBody>
      <dsp:txXfrm rot="10800000">
        <a:off x="0" y="3802899"/>
        <a:ext cx="5877658" cy="277088"/>
      </dsp:txXfrm>
    </dsp:sp>
    <dsp:sp modelId="{389CD526-9DCA-4CB9-8A93-08402E491CAE}">
      <dsp:nvSpPr>
        <dsp:cNvPr id="0" name=""/>
        <dsp:cNvSpPr/>
      </dsp:nvSpPr>
      <dsp:spPr>
        <a:xfrm rot="10800000">
          <a:off x="0" y="3380618"/>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Regional Input Meeting</a:t>
          </a:r>
          <a:endParaRPr lang="en-US" sz="2000" kern="1200" dirty="0"/>
        </a:p>
      </dsp:txBody>
      <dsp:txXfrm rot="10800000">
        <a:off x="0" y="3380618"/>
        <a:ext cx="5877658" cy="277088"/>
      </dsp:txXfrm>
    </dsp:sp>
    <dsp:sp modelId="{88D19A18-0860-403B-8DC8-A12E3E7B77EB}">
      <dsp:nvSpPr>
        <dsp:cNvPr id="0" name=""/>
        <dsp:cNvSpPr/>
      </dsp:nvSpPr>
      <dsp:spPr>
        <a:xfrm rot="10800000">
          <a:off x="0" y="2958336"/>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Local Task Force Planning Retreat</a:t>
          </a:r>
          <a:endParaRPr lang="en-US" sz="2000" kern="1200" dirty="0"/>
        </a:p>
      </dsp:txBody>
      <dsp:txXfrm rot="10800000">
        <a:off x="0" y="2958336"/>
        <a:ext cx="5877658" cy="277088"/>
      </dsp:txXfrm>
    </dsp:sp>
    <dsp:sp modelId="{E67D5E7E-7733-4282-9489-34CFC4AD5049}">
      <dsp:nvSpPr>
        <dsp:cNvPr id="0" name=""/>
        <dsp:cNvSpPr/>
      </dsp:nvSpPr>
      <dsp:spPr>
        <a:xfrm rot="10800000">
          <a:off x="0" y="2536054"/>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Data Tabulation, Analysis and Draft Report</a:t>
          </a:r>
          <a:endParaRPr lang="en-US" sz="2000" kern="1200" dirty="0"/>
        </a:p>
      </dsp:txBody>
      <dsp:txXfrm rot="10800000">
        <a:off x="0" y="2536054"/>
        <a:ext cx="5877658" cy="277088"/>
      </dsp:txXfrm>
    </dsp:sp>
    <dsp:sp modelId="{413F100A-D968-40DB-90DD-F2DCDD5EB565}">
      <dsp:nvSpPr>
        <dsp:cNvPr id="0" name=""/>
        <dsp:cNvSpPr/>
      </dsp:nvSpPr>
      <dsp:spPr>
        <a:xfrm rot="10800000">
          <a:off x="0" y="2113773"/>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Survey Reviews</a:t>
          </a:r>
          <a:endParaRPr lang="en-US" sz="2000" kern="1200" dirty="0"/>
        </a:p>
      </dsp:txBody>
      <dsp:txXfrm rot="10800000">
        <a:off x="0" y="2113773"/>
        <a:ext cx="5877658" cy="277088"/>
      </dsp:txXfrm>
    </dsp:sp>
    <dsp:sp modelId="{188F4358-27D3-4168-BA75-8173839E3ED1}">
      <dsp:nvSpPr>
        <dsp:cNvPr id="0" name=""/>
        <dsp:cNvSpPr/>
      </dsp:nvSpPr>
      <dsp:spPr>
        <a:xfrm rot="10800000">
          <a:off x="0" y="1691491"/>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Firm Visits</a:t>
          </a:r>
          <a:endParaRPr lang="en-US" sz="2000" kern="1200" dirty="0"/>
        </a:p>
      </dsp:txBody>
      <dsp:txXfrm rot="10800000">
        <a:off x="0" y="1691491"/>
        <a:ext cx="5877658" cy="277088"/>
      </dsp:txXfrm>
    </dsp:sp>
    <dsp:sp modelId="{180600F0-C134-4AFF-AE8F-611BFAB25E74}">
      <dsp:nvSpPr>
        <dsp:cNvPr id="0" name=""/>
        <dsp:cNvSpPr/>
      </dsp:nvSpPr>
      <dsp:spPr>
        <a:xfrm rot="10800000">
          <a:off x="0" y="1269210"/>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Visitor Training</a:t>
          </a:r>
          <a:endParaRPr lang="en-US" sz="2000" kern="1200" dirty="0"/>
        </a:p>
      </dsp:txBody>
      <dsp:txXfrm rot="10800000">
        <a:off x="0" y="1269210"/>
        <a:ext cx="5877658" cy="277088"/>
      </dsp:txXfrm>
    </dsp:sp>
    <dsp:sp modelId="{CA0F1898-6555-497E-8BB2-7AA9749B8DAE}">
      <dsp:nvSpPr>
        <dsp:cNvPr id="0" name=""/>
        <dsp:cNvSpPr/>
      </dsp:nvSpPr>
      <dsp:spPr>
        <a:xfrm rot="10800000">
          <a:off x="0" y="846928"/>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Practice Visits</a:t>
          </a:r>
          <a:endParaRPr lang="en-US" sz="2000" kern="1200" dirty="0"/>
        </a:p>
      </dsp:txBody>
      <dsp:txXfrm rot="10800000">
        <a:off x="0" y="846928"/>
        <a:ext cx="5877658" cy="277088"/>
      </dsp:txXfrm>
    </dsp:sp>
    <dsp:sp modelId="{94064D2E-F2B5-4F2E-9DE4-0CE2F4F42F0C}">
      <dsp:nvSpPr>
        <dsp:cNvPr id="0" name=""/>
        <dsp:cNvSpPr/>
      </dsp:nvSpPr>
      <dsp:spPr>
        <a:xfrm rot="10800000">
          <a:off x="0" y="424647"/>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Task Force Meeting</a:t>
          </a:r>
          <a:endParaRPr lang="en-US" sz="2000" kern="1200" dirty="0"/>
        </a:p>
      </dsp:txBody>
      <dsp:txXfrm rot="10800000">
        <a:off x="0" y="424647"/>
        <a:ext cx="5877658" cy="277088"/>
      </dsp:txXfrm>
    </dsp:sp>
    <dsp:sp modelId="{56B8EFD2-33F8-40B7-874A-94857DC54B2E}">
      <dsp:nvSpPr>
        <dsp:cNvPr id="0" name=""/>
        <dsp:cNvSpPr/>
      </dsp:nvSpPr>
      <dsp:spPr>
        <a:xfrm rot="10800000">
          <a:off x="0" y="2365"/>
          <a:ext cx="5877658" cy="426440"/>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Informational Meeting and Recruit Task Force</a:t>
          </a:r>
          <a:endParaRPr lang="en-US" sz="2000" kern="1200" dirty="0"/>
        </a:p>
      </dsp:txBody>
      <dsp:txXfrm rot="10800000">
        <a:off x="0" y="2365"/>
        <a:ext cx="5877658" cy="2770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0DF87A3-475C-4E1B-ABC6-50C5EFA07FB3}" type="datetimeFigureOut">
              <a:rPr lang="en-US" smtClean="0"/>
              <a:t>6/5/2015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590AE4-F125-4C0E-A66A-9910DA0E9EFD}" type="slidenum">
              <a:rPr lang="en-US" smtClean="0"/>
              <a:t>‹#›</a:t>
            </a:fld>
            <a:endParaRPr lang="en-US"/>
          </a:p>
        </p:txBody>
      </p:sp>
    </p:spTree>
    <p:extLst>
      <p:ext uri="{BB962C8B-B14F-4D97-AF65-F5344CB8AC3E}">
        <p14:creationId xmlns:p14="http://schemas.microsoft.com/office/powerpoint/2010/main" val="163315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g.ndsu.edu/pubs/agecon/market/cd1605.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g.ndsu.edu/pubs/agecon/market/cd1605.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L77xqtdfSW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this</a:t>
            </a:r>
            <a:r>
              <a:rPr lang="en-US" baseline="0" dirty="0" smtClean="0"/>
              <a:t> slide up when participants enter the room.</a:t>
            </a:r>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1</a:t>
            </a:fld>
            <a:endParaRPr lang="en-US"/>
          </a:p>
        </p:txBody>
      </p:sp>
    </p:spTree>
    <p:extLst>
      <p:ext uri="{BB962C8B-B14F-4D97-AF65-F5344CB8AC3E}">
        <p14:creationId xmlns:p14="http://schemas.microsoft.com/office/powerpoint/2010/main" val="1659058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a:t>
            </a:r>
            <a:r>
              <a:rPr lang="en-US" baseline="0" dirty="0" smtClean="0"/>
              <a:t> flag items are those that need immediate response (inadequate water pressure at a firm) or can be quickly addressed (filling pot holes in front of a business).</a:t>
            </a:r>
          </a:p>
          <a:p>
            <a:endParaRPr lang="en-US" baseline="0" dirty="0" smtClean="0"/>
          </a:p>
          <a:p>
            <a:r>
              <a:rPr lang="en-US" baseline="0" dirty="0" smtClean="0"/>
              <a:t>Most of the items identified will be “yellow” flag items – those requiring more thought/planning/resources; these will often also be issues that several businesses raise.</a:t>
            </a:r>
          </a:p>
          <a:p>
            <a:endParaRPr lang="en-US" baseline="0" dirty="0" smtClean="0"/>
          </a:p>
          <a:p>
            <a:r>
              <a:rPr lang="en-US" baseline="0" dirty="0" smtClean="0"/>
              <a:t>The leadership team will analyze (or have someone analyze for them) the survey and then have a planning session or retreat to organize and prioritize the issues that came up through the visitations.</a:t>
            </a:r>
          </a:p>
          <a:p>
            <a:endParaRPr lang="en-US" baseline="0" dirty="0" smtClean="0"/>
          </a:p>
          <a:p>
            <a:r>
              <a:rPr lang="en-US" baseline="0" dirty="0" smtClean="0"/>
              <a:t>The regional meeting helps the process in several ways:</a:t>
            </a:r>
          </a:p>
          <a:p>
            <a:pPr marL="174708" indent="-174708">
              <a:buFont typeface="Arial" panose="020B0604020202020204" pitchFamily="34" charset="0"/>
              <a:buChar char="•"/>
            </a:pPr>
            <a:r>
              <a:rPr lang="en-US" baseline="0" dirty="0" smtClean="0"/>
              <a:t>It demonstrates progress – it is a way in which the BR&amp;E leadership can tell businesses that they were heard.</a:t>
            </a:r>
          </a:p>
          <a:p>
            <a:pPr marL="174708" indent="-174708">
              <a:buFont typeface="Arial" panose="020B0604020202020204" pitchFamily="34" charset="0"/>
              <a:buChar char="•"/>
            </a:pPr>
            <a:r>
              <a:rPr lang="en-US" baseline="0" dirty="0" smtClean="0"/>
              <a:t>It brings accountability to the process – the leadership team will now be on record to do something.</a:t>
            </a:r>
          </a:p>
          <a:p>
            <a:pPr marL="174708" indent="-174708">
              <a:buFont typeface="Arial" panose="020B0604020202020204" pitchFamily="34" charset="0"/>
              <a:buChar char="•"/>
            </a:pPr>
            <a:r>
              <a:rPr lang="en-US" baseline="0" dirty="0" smtClean="0"/>
              <a:t>It invites the region  to help/participate – this is an opportunity for the leadership team to recruit additional volunteers to supplement and reinforce the existing volunteer base.</a:t>
            </a:r>
          </a:p>
          <a:p>
            <a:pPr marL="174708" indent="-174708">
              <a:buFont typeface="Arial" panose="020B0604020202020204" pitchFamily="34" charset="0"/>
              <a:buChar char="•"/>
            </a:pPr>
            <a:endParaRPr lang="en-US" baseline="0" dirty="0" smtClean="0"/>
          </a:p>
          <a:p>
            <a:r>
              <a:rPr lang="en-US" b="1" baseline="0" dirty="0" smtClean="0"/>
              <a:t>Time: </a:t>
            </a:r>
            <a:r>
              <a:rPr lang="en-US" b="0" baseline="0" dirty="0" smtClean="0"/>
              <a:t>- 10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pPr marL="174708" indent="-174708">
              <a:buFont typeface="Arial" panose="020B0604020202020204" pitchFamily="34" charset="0"/>
              <a:buChar cha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71D57E2-07E2-46BA-BF80-1FC939E8C090}" type="slidenum">
              <a:rPr lang="en-US" smtClean="0"/>
              <a:t>10</a:t>
            </a:fld>
            <a:endParaRPr lang="en-US"/>
          </a:p>
        </p:txBody>
      </p:sp>
    </p:spTree>
    <p:extLst>
      <p:ext uri="{BB962C8B-B14F-4D97-AF65-F5344CB8AC3E}">
        <p14:creationId xmlns:p14="http://schemas.microsoft.com/office/powerpoint/2010/main" val="18872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Another video participants should have viewed is titled, “BR&amp;E Results in </a:t>
            </a:r>
            <a:r>
              <a:rPr lang="en-US" dirty="0" err="1"/>
              <a:t>Fairboult</a:t>
            </a:r>
            <a:r>
              <a:rPr lang="en-US" dirty="0"/>
              <a:t>, MN” (</a:t>
            </a:r>
            <a:r>
              <a:rPr lang="en-US" dirty="0" smtClean="0"/>
              <a:t>https://youtu.be/0qk5zrhcMB0)</a:t>
            </a:r>
            <a:r>
              <a:rPr lang="en-US" dirty="0"/>
              <a:t>. Begin the conversation around implementation by asking participants what types of projects were implemented to address identified needs of businesses, and what they learned from the video regarding how to implement these projects. </a:t>
            </a:r>
          </a:p>
          <a:p>
            <a:pPr defTabSz="931774"/>
            <a:endParaRPr lang="en-US" dirty="0" smtClean="0"/>
          </a:p>
          <a:p>
            <a:r>
              <a:rPr lang="en-US" b="1" baseline="0" dirty="0" smtClean="0"/>
              <a:t>Time: </a:t>
            </a:r>
            <a:r>
              <a:rPr lang="en-US" b="0" baseline="0" dirty="0" smtClean="0"/>
              <a:t>- 5 minutes</a:t>
            </a:r>
            <a:endParaRPr lang="en-US" b="1" baseline="0" dirty="0" smtClean="0"/>
          </a:p>
          <a:p>
            <a:r>
              <a:rPr lang="en-US" b="1" baseline="0" dirty="0" smtClean="0"/>
              <a:t>Supplies: </a:t>
            </a:r>
            <a:r>
              <a:rPr lang="en-US" b="0" baseline="0" dirty="0" smtClean="0"/>
              <a:t>- </a:t>
            </a:r>
            <a:endParaRPr lang="en-US" b="1" dirty="0" smtClean="0"/>
          </a:p>
          <a:p>
            <a:r>
              <a:rPr lang="en-US" b="1" baseline="0" dirty="0" smtClean="0"/>
              <a:t>Handout: </a:t>
            </a:r>
            <a:r>
              <a:rPr lang="en-US" b="0" baseline="0" dirty="0" smtClean="0"/>
              <a:t>-</a:t>
            </a:r>
            <a:endParaRPr lang="en-US" b="1"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299782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 becomes decentralized during this step</a:t>
            </a:r>
            <a:r>
              <a:rPr lang="en-US" baseline="0" dirty="0" smtClean="0"/>
              <a:t> – project teams focused on specific aspects of the “plan” implement the plan. This will require the leadership team to increase its communication to businesses and the public; businesses must see follow through or they will not trust the process in subsequent cycles. Also, they may not help fund the process (either directly or through associations).</a:t>
            </a:r>
          </a:p>
          <a:p>
            <a:endParaRPr lang="en-US" baseline="0" dirty="0" smtClean="0"/>
          </a:p>
          <a:p>
            <a:r>
              <a:rPr lang="en-US" baseline="0" dirty="0" smtClean="0"/>
              <a:t>An important decision will be whether to repeat the cycle once the implementation plan has been completed. Some communities do BR&amp;E as an ongoing process in which they are continually/simultaneously visiting with firms and implementing projects (based on ‘cohorts’ of information). Others only do BR&amp;E periodically (e.g., every 5 years). The decision will largely depend upon your resources: funds available for the program, commitment of volunteers and businesses, etc.</a:t>
            </a:r>
          </a:p>
          <a:p>
            <a:endParaRPr lang="en-US" dirty="0" smtClean="0"/>
          </a:p>
          <a:p>
            <a:r>
              <a:rPr lang="en-US" b="1" baseline="0" dirty="0" smtClean="0"/>
              <a:t>Time: </a:t>
            </a:r>
            <a:r>
              <a:rPr lang="en-US" b="0" baseline="0" dirty="0" smtClean="0"/>
              <a:t>-10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12</a:t>
            </a:fld>
            <a:endParaRPr lang="en-US"/>
          </a:p>
        </p:txBody>
      </p:sp>
    </p:spTree>
    <p:extLst>
      <p:ext uri="{BB962C8B-B14F-4D97-AF65-F5344CB8AC3E}">
        <p14:creationId xmlns:p14="http://schemas.microsoft.com/office/powerpoint/2010/main" val="129978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flowchart</a:t>
            </a:r>
            <a:r>
              <a:rPr lang="en-US" dirty="0" smtClean="0"/>
              <a:t> </a:t>
            </a:r>
            <a:r>
              <a:rPr lang="en-US" baseline="0" dirty="0" smtClean="0"/>
              <a:t>provides a timeline for the process; one complete cycle can take up to 3 years to fully</a:t>
            </a:r>
            <a:r>
              <a:rPr lang="en-US" dirty="0" smtClean="0"/>
              <a:t> </a:t>
            </a:r>
            <a:r>
              <a:rPr lang="en-US" baseline="0" dirty="0" smtClean="0"/>
              <a:t>implement the resulting plan. </a:t>
            </a:r>
          </a:p>
          <a:p>
            <a:endParaRPr lang="en-US" baseline="0" dirty="0" smtClean="0"/>
          </a:p>
          <a:p>
            <a:pPr defTabSz="931774">
              <a:defRPr/>
            </a:pPr>
            <a:r>
              <a:rPr lang="en-US" baseline="0" dirty="0" smtClean="0"/>
              <a:t>One thing to notice: the leadership team and task force members (firm visitation volunteers) are heavily involved for the first 6 months; time the start of your program accordingly!!! (e.g., avoid high school football season, if necessary.) You don’t want to start something, pause it for a couple of months, and then have to re-energize everyone again to continue the process.</a:t>
            </a:r>
          </a:p>
          <a:p>
            <a:pPr defTabSz="931774">
              <a:defRPr/>
            </a:pPr>
            <a:endParaRPr lang="en-US" baseline="0" dirty="0" smtClean="0"/>
          </a:p>
          <a:p>
            <a:r>
              <a:rPr lang="en-US" b="1" baseline="0" dirty="0" smtClean="0"/>
              <a:t>Time: </a:t>
            </a:r>
            <a:r>
              <a:rPr lang="en-US" b="0" baseline="0" dirty="0" smtClean="0"/>
              <a:t>- 10</a:t>
            </a:r>
            <a:r>
              <a:rPr lang="en-US" b="0" dirty="0" smtClean="0"/>
              <a:t> minutes</a:t>
            </a:r>
            <a:endParaRPr lang="en-US" b="1" baseline="0" dirty="0" smtClean="0"/>
          </a:p>
          <a:p>
            <a:r>
              <a:rPr lang="en-US" b="1" baseline="0" dirty="0" smtClean="0"/>
              <a:t>Supplies: </a:t>
            </a:r>
            <a:r>
              <a:rPr lang="en-US" b="0" baseline="0" dirty="0" smtClean="0"/>
              <a:t>None</a:t>
            </a:r>
          </a:p>
          <a:p>
            <a:r>
              <a:rPr lang="en-US" b="1" baseline="0" dirty="0" smtClean="0"/>
              <a:t>Handout: </a:t>
            </a:r>
            <a:r>
              <a:rPr lang="en-US" b="0" baseline="0" dirty="0" smtClean="0"/>
              <a:t>Timeline</a:t>
            </a:r>
            <a:endParaRPr lang="en-US" b="1" baseline="0" dirty="0" smtClean="0"/>
          </a:p>
          <a:p>
            <a:endParaRPr lang="en-US" b="1" dirty="0" smtClean="0"/>
          </a:p>
          <a:p>
            <a:r>
              <a:rPr lang="en-US" dirty="0" smtClean="0"/>
              <a:t>Source:</a:t>
            </a:r>
            <a:r>
              <a:rPr lang="en-US" baseline="0" dirty="0" smtClean="0"/>
              <a:t>  </a:t>
            </a:r>
            <a:r>
              <a:rPr lang="en-US" dirty="0" err="1" smtClean="0"/>
              <a:t>Tweeten</a:t>
            </a:r>
            <a:r>
              <a:rPr lang="en-US" dirty="0" smtClean="0"/>
              <a:t>,</a:t>
            </a:r>
            <a:r>
              <a:rPr lang="en-US" baseline="0" dirty="0" smtClean="0"/>
              <a:t> Kathleen and Alan Barefield. 2011. “Business Retention and Expansion Visitation Fundamentals.” North Dakota State University Center for Community Vitality, CD-1605. Available online: </a:t>
            </a:r>
            <a:r>
              <a:rPr lang="en-US" baseline="0" dirty="0" smtClean="0">
                <a:hlinkClick r:id="rId3"/>
              </a:rPr>
              <a:t>http://www.ag.ndsu.edu/pubs/agecon/market/cd1605.pdf</a:t>
            </a:r>
            <a:r>
              <a:rPr lang="en-US" baseline="0" dirty="0" smtClean="0"/>
              <a:t> .</a:t>
            </a:r>
          </a:p>
          <a:p>
            <a:endParaRPr lang="en-US" baseline="0" dirty="0" smtClean="0"/>
          </a:p>
          <a:p>
            <a:endParaRPr lang="en-US" b="1" dirty="0" smtClean="0"/>
          </a:p>
        </p:txBody>
      </p:sp>
      <p:sp>
        <p:nvSpPr>
          <p:cNvPr id="4" name="Slide Number Placeholder 3"/>
          <p:cNvSpPr>
            <a:spLocks noGrp="1"/>
          </p:cNvSpPr>
          <p:nvPr>
            <p:ph type="sldNum" sz="quarter" idx="10"/>
          </p:nvPr>
        </p:nvSpPr>
        <p:spPr/>
        <p:txBody>
          <a:bodyPr/>
          <a:lstStyle/>
          <a:p>
            <a:fld id="{D71D57E2-07E2-46BA-BF80-1FC939E8C090}" type="slidenum">
              <a:rPr lang="en-US" smtClean="0"/>
              <a:t>13</a:t>
            </a:fld>
            <a:endParaRPr lang="en-US"/>
          </a:p>
        </p:txBody>
      </p:sp>
    </p:spTree>
    <p:extLst>
      <p:ext uri="{BB962C8B-B14F-4D97-AF65-F5344CB8AC3E}">
        <p14:creationId xmlns:p14="http://schemas.microsoft.com/office/powerpoint/2010/main" val="2355865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requires significant resources.</a:t>
            </a:r>
            <a:r>
              <a:rPr lang="en-US" baseline="0" dirty="0" smtClean="0"/>
              <a:t> On the next slide, time commitments for all the roles involved in the process are described. In addition to people and their time, you’ll need an organization that can keep materials/records safe, someone/an institution capable of analyzing the surveys (this is not just keying in the data, but actually summarizing the data in useful/meaningful ways), and you’ll need the commitment/willingness of businesses to participate.</a:t>
            </a:r>
          </a:p>
          <a:p>
            <a:endParaRPr lang="en-US" baseline="0" dirty="0" smtClean="0"/>
          </a:p>
          <a:p>
            <a:r>
              <a:rPr lang="en-US" baseline="0" dirty="0" smtClean="0"/>
              <a:t>Commitment of businesses is not to be ignored: if businesses do not trust the process, they will not give honest answers</a:t>
            </a:r>
            <a:r>
              <a:rPr lang="en-US" dirty="0" smtClean="0"/>
              <a:t> </a:t>
            </a:r>
            <a:r>
              <a:rPr lang="en-US" baseline="0" dirty="0" smtClean="0"/>
              <a:t>and provide trustworthy information. Trust may be compromised by failed or frustrated projects in the past, poorly conducted firm visits and/or data mismanagement, or lack of communication with firms following the firm visits. The leadership team may need to build trust in the process before actually beginning firm visits.</a:t>
            </a:r>
          </a:p>
          <a:p>
            <a:endParaRPr lang="en-US" baseline="0" dirty="0" smtClean="0"/>
          </a:p>
          <a:p>
            <a:r>
              <a:rPr lang="en-US" baseline="0" dirty="0" smtClean="0"/>
              <a:t>Funding: expect to pay about $20 per firm interviewed for the interview materials (they should be mailed to the firm ahead of time, plus copies provided to each volunteer visiting the firm); additionally, you may need to pay for counsel/guidance along the way – whether you hire a consultant</a:t>
            </a:r>
            <a:r>
              <a:rPr lang="en-US" dirty="0" smtClean="0"/>
              <a:t> or </a:t>
            </a:r>
            <a:r>
              <a:rPr lang="en-US" baseline="0" dirty="0" smtClean="0"/>
              <a:t>work with Extension to guide you through the process, this can be expensive; funding will be needed for implementation of certain projects.</a:t>
            </a:r>
          </a:p>
          <a:p>
            <a:endParaRPr lang="en-US" baseline="0" dirty="0" smtClean="0"/>
          </a:p>
          <a:p>
            <a:r>
              <a:rPr lang="en-US" b="1" baseline="0" dirty="0" smtClean="0"/>
              <a:t>Time: </a:t>
            </a:r>
            <a:r>
              <a:rPr lang="en-US" b="0" baseline="0" dirty="0" smtClean="0"/>
              <a:t>- 5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14</a:t>
            </a:fld>
            <a:endParaRPr lang="en-US"/>
          </a:p>
        </p:txBody>
      </p:sp>
    </p:spTree>
    <p:extLst>
      <p:ext uri="{BB962C8B-B14F-4D97-AF65-F5344CB8AC3E}">
        <p14:creationId xmlns:p14="http://schemas.microsoft.com/office/powerpoint/2010/main" val="1412449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defTabSz="931774">
              <a:defRPr/>
            </a:pPr>
            <a:r>
              <a:rPr lang="en-US" dirty="0" smtClean="0"/>
              <a:t>This slide contains a chart showing</a:t>
            </a:r>
            <a:r>
              <a:rPr lang="en-US" baseline="0" dirty="0" smtClean="0"/>
              <a:t> the number of hours required by each role used in the BR&amp;E process. It also shows the number of individuals involved in the process. It’s a HUGE commitment to implement</a:t>
            </a:r>
            <a:r>
              <a:rPr lang="en-US" dirty="0" smtClean="0"/>
              <a:t> </a:t>
            </a:r>
            <a:r>
              <a:rPr lang="en-US" baseline="0" dirty="0" smtClean="0"/>
              <a:t>a BR&amp;E process</a:t>
            </a:r>
            <a:r>
              <a:rPr lang="en-US" dirty="0" smtClean="0"/>
              <a:t> well. *Includes time spent in meetings. Time spent on</a:t>
            </a:r>
            <a:r>
              <a:rPr lang="en-US" baseline="0" dirty="0" smtClean="0"/>
              <a:t> implementing projects varies considerably based on priorities identified and individual skills.</a:t>
            </a:r>
            <a:endParaRPr lang="en-US" dirty="0" smtClean="0"/>
          </a:p>
          <a:p>
            <a:endParaRPr lang="en-US" baseline="0" dirty="0" smtClean="0"/>
          </a:p>
          <a:p>
            <a:endParaRPr lang="en-US" baseline="0" dirty="0" smtClean="0"/>
          </a:p>
          <a:p>
            <a:r>
              <a:rPr lang="en-US" baseline="0" dirty="0" smtClean="0"/>
              <a:t>Roles defined:</a:t>
            </a:r>
          </a:p>
          <a:p>
            <a:pPr marL="174708" indent="-174708">
              <a:buFont typeface="Arial" panose="020B0604020202020204" pitchFamily="34" charset="0"/>
              <a:buChar char="•"/>
            </a:pPr>
            <a:r>
              <a:rPr lang="en-US" baseline="0" dirty="0" smtClean="0"/>
              <a:t>Overall </a:t>
            </a:r>
            <a:r>
              <a:rPr lang="en-US" dirty="0" smtClean="0"/>
              <a:t>Co</a:t>
            </a:r>
            <a:r>
              <a:rPr lang="en-US" baseline="0" dirty="0" smtClean="0"/>
              <a:t>ordinator = “Champion” of the effort</a:t>
            </a:r>
          </a:p>
          <a:p>
            <a:pPr marL="174708" indent="-174708">
              <a:buFont typeface="Arial" panose="020B0604020202020204" pitchFamily="34" charset="0"/>
              <a:buChar char="•"/>
            </a:pPr>
            <a:r>
              <a:rPr lang="en-US" baseline="0" dirty="0" smtClean="0"/>
              <a:t>Other Leadership Team Members = meet with “Champion” and oversee the whole project; highest level of commitment</a:t>
            </a:r>
          </a:p>
          <a:p>
            <a:pPr marL="174708" indent="-174708">
              <a:buFont typeface="Arial" panose="020B0604020202020204" pitchFamily="34" charset="0"/>
              <a:buChar char="•"/>
            </a:pPr>
            <a:r>
              <a:rPr lang="en-US" baseline="0" dirty="0" smtClean="0"/>
              <a:t>Task Force Members = assist Leadership Team in prioritizing and designing projects; visit firms</a:t>
            </a:r>
          </a:p>
          <a:p>
            <a:pPr marL="174708" indent="-174708">
              <a:buFont typeface="Arial" panose="020B0604020202020204" pitchFamily="34" charset="0"/>
              <a:buChar char="•"/>
            </a:pPr>
            <a:r>
              <a:rPr lang="en-US" baseline="0" dirty="0" smtClean="0"/>
              <a:t>Volunteer Visitors = visit firms</a:t>
            </a:r>
          </a:p>
          <a:p>
            <a:pPr marL="174708" indent="-174708">
              <a:buFont typeface="Arial" panose="020B0604020202020204" pitchFamily="34" charset="0"/>
              <a:buChar char="•"/>
            </a:pPr>
            <a:r>
              <a:rPr lang="en-US" baseline="0" dirty="0" smtClean="0"/>
              <a:t>BREI Certified Coordinator or Professional = consults with leadership team to make sure the project runs smoothly; usually also assists with analyzing the visit surveys</a:t>
            </a:r>
          </a:p>
          <a:p>
            <a:pPr marL="174708" indent="-174708">
              <a:buFont typeface="Arial" panose="020B0604020202020204" pitchFamily="34" charset="0"/>
              <a:buChar char="•"/>
            </a:pPr>
            <a:r>
              <a:rPr lang="en-US" baseline="0" dirty="0" smtClean="0"/>
              <a:t>Computer Technician = enters data and helps organize it </a:t>
            </a:r>
          </a:p>
          <a:p>
            <a:pPr marL="174708" indent="-174708">
              <a:buFont typeface="Arial" panose="020B0604020202020204" pitchFamily="34" charset="0"/>
              <a:buChar char="•"/>
            </a:pPr>
            <a:r>
              <a:rPr lang="en-US" baseline="0" dirty="0" smtClean="0"/>
              <a:t>Report Writer = documents the process, the insights made from the visits, and records the implementation plan</a:t>
            </a:r>
          </a:p>
          <a:p>
            <a:endParaRPr lang="en-US" baseline="0" dirty="0" smtClean="0"/>
          </a:p>
          <a:p>
            <a:r>
              <a:rPr lang="en-US" b="1" baseline="0" dirty="0" smtClean="0"/>
              <a:t>Time: </a:t>
            </a:r>
            <a:r>
              <a:rPr lang="en-US" b="0" baseline="0" dirty="0" smtClean="0"/>
              <a:t>- 10 minutes</a:t>
            </a:r>
            <a:endParaRPr lang="en-US" b="1" baseline="0" dirty="0" smtClean="0"/>
          </a:p>
          <a:p>
            <a:r>
              <a:rPr lang="en-US" b="1" baseline="0" dirty="0" smtClean="0"/>
              <a:t>Supplies: </a:t>
            </a:r>
            <a:r>
              <a:rPr lang="en-US" b="0" baseline="0" dirty="0" smtClean="0"/>
              <a:t>-</a:t>
            </a:r>
          </a:p>
          <a:p>
            <a:r>
              <a:rPr lang="en-US" b="1" baseline="0" dirty="0" smtClean="0"/>
              <a:t>Handout: </a:t>
            </a:r>
            <a:r>
              <a:rPr lang="en-US" b="0" baseline="0" dirty="0" smtClean="0"/>
              <a:t>-</a:t>
            </a:r>
            <a:endParaRPr lang="en-US" b="1" baseline="0" dirty="0" smtClean="0"/>
          </a:p>
          <a:p>
            <a:endParaRPr lang="en-US" b="1" dirty="0" smtClean="0"/>
          </a:p>
          <a:p>
            <a:pPr defTabSz="931774">
              <a:defRPr/>
            </a:pPr>
            <a:r>
              <a:rPr lang="en-US" dirty="0" smtClean="0"/>
              <a:t>Source:  </a:t>
            </a:r>
            <a:r>
              <a:rPr lang="en-US" dirty="0" err="1" smtClean="0"/>
              <a:t>Tweeten</a:t>
            </a:r>
            <a:r>
              <a:rPr lang="en-US" dirty="0" smtClean="0"/>
              <a:t>,</a:t>
            </a:r>
            <a:r>
              <a:rPr lang="en-US" baseline="0" dirty="0" smtClean="0"/>
              <a:t> Kathleen and Alan Barefield. 2011. “Business Retention and Expansion Visitation Fundamentals.” North Dakota State University Center for Community Vitality, CD-1605. Available online: </a:t>
            </a:r>
            <a:r>
              <a:rPr lang="en-US" baseline="0" dirty="0" smtClean="0">
                <a:hlinkClick r:id="rId3"/>
              </a:rPr>
              <a:t>http://www.ag.ndsu.edu/pubs/agecon/market/cd1605.pdf</a:t>
            </a:r>
            <a:r>
              <a:rPr lang="en-US" baseline="0" dirty="0" smtClean="0"/>
              <a:t> .</a:t>
            </a:r>
            <a:endParaRPr lang="en-US"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D71D57E2-07E2-46BA-BF80-1FC939E8C090}" type="slidenum">
              <a:rPr lang="en-US" smtClean="0"/>
              <a:t>15</a:t>
            </a:fld>
            <a:endParaRPr lang="en-US"/>
          </a:p>
        </p:txBody>
      </p:sp>
    </p:spTree>
    <p:extLst>
      <p:ext uri="{BB962C8B-B14F-4D97-AF65-F5344CB8AC3E}">
        <p14:creationId xmlns:p14="http://schemas.microsoft.com/office/powerpoint/2010/main" val="128654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initiates</a:t>
            </a:r>
            <a:r>
              <a:rPr lang="en-US" baseline="0" dirty="0" smtClean="0"/>
              <a:t> the last exercise of the session. Hand out the Readiness Assessment and explain that the participants are to check “yes” or “no” for each of the questions; this should be done quickly – it should take less than 5 minutes. People should be encouraged to give their “gut reaction” to the statement and not ponder each one.</a:t>
            </a:r>
          </a:p>
          <a:p>
            <a:endParaRPr lang="en-US" baseline="0" dirty="0" smtClean="0"/>
          </a:p>
          <a:p>
            <a:r>
              <a:rPr lang="en-US" baseline="0" dirty="0" smtClean="0"/>
              <a:t>Instructions for reflecting/evaluating the readiness assessment are included on the handout. This might take 10 minutes to review and discuss. Review each question and make sure everyone agrees on the response, or allow for discussion when the group disagrees.</a:t>
            </a:r>
          </a:p>
          <a:p>
            <a:endParaRPr lang="en-US" baseline="0" dirty="0" smtClean="0"/>
          </a:p>
          <a:p>
            <a:r>
              <a:rPr lang="en-US" b="1" baseline="0" dirty="0" smtClean="0"/>
              <a:t>Time: </a:t>
            </a:r>
            <a:r>
              <a:rPr lang="en-US" b="0" baseline="0" dirty="0" smtClean="0"/>
              <a:t>5 minutes to complete, 10 minutes to review and discuss</a:t>
            </a:r>
            <a:endParaRPr lang="en-US" b="1" baseline="0" dirty="0" smtClean="0"/>
          </a:p>
          <a:p>
            <a:r>
              <a:rPr lang="en-US" b="1" baseline="0" dirty="0" smtClean="0"/>
              <a:t>Supplies: </a:t>
            </a:r>
            <a:r>
              <a:rPr lang="en-US" b="0" baseline="0" dirty="0" smtClean="0"/>
              <a:t>None</a:t>
            </a:r>
          </a:p>
          <a:p>
            <a:r>
              <a:rPr lang="en-US" b="1" baseline="0" dirty="0" smtClean="0"/>
              <a:t>Handout: </a:t>
            </a:r>
            <a:r>
              <a:rPr lang="en-US" b="0" baseline="0" dirty="0" smtClean="0"/>
              <a:t>Readiness Assessment</a:t>
            </a:r>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D71D57E2-07E2-46BA-BF80-1FC939E8C090}" type="slidenum">
              <a:rPr lang="en-US" smtClean="0"/>
              <a:t>16</a:t>
            </a:fld>
            <a:endParaRPr lang="en-US"/>
          </a:p>
        </p:txBody>
      </p:sp>
    </p:spTree>
    <p:extLst>
      <p:ext uri="{BB962C8B-B14F-4D97-AF65-F5344CB8AC3E}">
        <p14:creationId xmlns:p14="http://schemas.microsoft.com/office/powerpoint/2010/main" val="3335588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upon the readiness assessment,</a:t>
            </a:r>
            <a:r>
              <a:rPr lang="en-US" baseline="0" dirty="0" smtClean="0"/>
              <a:t> the region may need to do some prep work before beginning a BR&amp;E program. Or, it may require assistance to implement the program. This process would be an excellent opportunity for the SET coaches to assist in implementation.  Additionally, a national organization exists to help.  </a:t>
            </a:r>
          </a:p>
          <a:p>
            <a:endParaRPr lang="en-US" baseline="0" dirty="0" smtClean="0"/>
          </a:p>
          <a:p>
            <a:r>
              <a:rPr lang="en-US" b="1" baseline="0" dirty="0" smtClean="0"/>
              <a:t>Time: </a:t>
            </a:r>
            <a:r>
              <a:rPr lang="en-US" b="0" baseline="0" dirty="0" smtClean="0"/>
              <a:t>- 5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17</a:t>
            </a:fld>
            <a:endParaRPr lang="en-US"/>
          </a:p>
        </p:txBody>
      </p:sp>
    </p:spTree>
    <p:extLst>
      <p:ext uri="{BB962C8B-B14F-4D97-AF65-F5344CB8AC3E}">
        <p14:creationId xmlns:p14="http://schemas.microsoft.com/office/powerpoint/2010/main" val="1244306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time</a:t>
            </a:r>
            <a:r>
              <a:rPr lang="en-US" baseline="0" dirty="0" smtClean="0"/>
              <a:t> for last questions.</a:t>
            </a:r>
          </a:p>
          <a:p>
            <a:endParaRPr lang="en-US" baseline="0" dirty="0" smtClean="0"/>
          </a:p>
          <a:p>
            <a:r>
              <a:rPr lang="en-US" baseline="0" dirty="0" smtClean="0"/>
              <a:t>Be sure to discuss the next session, depending on where you have placed this session (probably between Session 2 and 3).</a:t>
            </a:r>
          </a:p>
          <a:p>
            <a:endParaRPr lang="en-US" baseline="0" dirty="0" smtClean="0"/>
          </a:p>
          <a:p>
            <a:r>
              <a:rPr lang="en-US" baseline="0" dirty="0" smtClean="0"/>
              <a:t>Time:  5 minutes</a:t>
            </a:r>
          </a:p>
          <a:p>
            <a:r>
              <a:rPr lang="en-US" baseline="0" dirty="0" smtClean="0"/>
              <a:t>Supplies:  None</a:t>
            </a:r>
          </a:p>
          <a:p>
            <a:r>
              <a:rPr lang="en-US" baseline="0" dirty="0" smtClean="0"/>
              <a:t>Handouts:  None</a:t>
            </a:r>
          </a:p>
        </p:txBody>
      </p:sp>
      <p:sp>
        <p:nvSpPr>
          <p:cNvPr id="4" name="Slide Number Placeholder 3"/>
          <p:cNvSpPr>
            <a:spLocks noGrp="1"/>
          </p:cNvSpPr>
          <p:nvPr>
            <p:ph type="sldNum" sz="quarter" idx="10"/>
          </p:nvPr>
        </p:nvSpPr>
        <p:spPr/>
        <p:txBody>
          <a:bodyPr/>
          <a:lstStyle/>
          <a:p>
            <a:fld id="{1B590AE4-F125-4C0E-A66A-9910DA0E9EFD}" type="slidenum">
              <a:rPr lang="en-US" smtClean="0"/>
              <a:t>18</a:t>
            </a:fld>
            <a:endParaRPr lang="en-US"/>
          </a:p>
        </p:txBody>
      </p:sp>
    </p:spTree>
    <p:extLst>
      <p:ext uri="{BB962C8B-B14F-4D97-AF65-F5344CB8AC3E}">
        <p14:creationId xmlns:p14="http://schemas.microsoft.com/office/powerpoint/2010/main" val="330332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include your contact</a:t>
            </a:r>
            <a:r>
              <a:rPr lang="en-US" baseline="0" dirty="0" smtClean="0"/>
              <a:t> information.</a:t>
            </a:r>
            <a:endParaRPr lang="en-US" dirty="0"/>
          </a:p>
        </p:txBody>
      </p:sp>
      <p:sp>
        <p:nvSpPr>
          <p:cNvPr id="4" name="Slide Number Placeholder 3"/>
          <p:cNvSpPr>
            <a:spLocks noGrp="1"/>
          </p:cNvSpPr>
          <p:nvPr>
            <p:ph type="sldNum" sz="quarter" idx="10"/>
          </p:nvPr>
        </p:nvSpPr>
        <p:spPr/>
        <p:txBody>
          <a:bodyPr/>
          <a:lstStyle/>
          <a:p>
            <a:fld id="{1B590AE4-F125-4C0E-A66A-9910DA0E9EFD}" type="slidenum">
              <a:rPr lang="en-US" smtClean="0"/>
              <a:t>19</a:t>
            </a:fld>
            <a:endParaRPr lang="en-US"/>
          </a:p>
        </p:txBody>
      </p:sp>
    </p:spTree>
    <p:extLst>
      <p:ext uri="{BB962C8B-B14F-4D97-AF65-F5344CB8AC3E}">
        <p14:creationId xmlns:p14="http://schemas.microsoft.com/office/powerpoint/2010/main" val="100543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the material covered in this session. The sections</a:t>
            </a:r>
            <a:r>
              <a:rPr lang="en-US" baseline="0" dirty="0" smtClean="0"/>
              <a:t> of the session are identified by the questions listed here.</a:t>
            </a:r>
          </a:p>
          <a:p>
            <a:endParaRPr lang="en-US" baseline="0" dirty="0" smtClean="0"/>
          </a:p>
          <a:p>
            <a:r>
              <a:rPr lang="en-US" b="1" baseline="0" dirty="0" smtClean="0"/>
              <a:t>Time: </a:t>
            </a:r>
            <a:r>
              <a:rPr lang="en-US" baseline="0" dirty="0" smtClean="0"/>
              <a:t>- 1 minute</a:t>
            </a:r>
            <a:endParaRPr lang="en-US" b="1" baseline="0" dirty="0" smtClean="0"/>
          </a:p>
          <a:p>
            <a:r>
              <a:rPr lang="en-US" b="1" baseline="0" dirty="0" smtClean="0"/>
              <a:t>Supplies: </a:t>
            </a:r>
            <a:r>
              <a:rPr lang="en-US" b="0" baseline="0" dirty="0" smtClean="0"/>
              <a:t>-</a:t>
            </a:r>
            <a:endParaRPr lang="en-US" b="1" dirty="0" smtClean="0"/>
          </a:p>
          <a:p>
            <a:r>
              <a:rPr lang="en-US" b="1" baseline="0" dirty="0" smtClean="0"/>
              <a:t>Handout: </a:t>
            </a:r>
            <a:r>
              <a:rPr lang="en-US" b="0" baseline="0" dirty="0" smtClean="0"/>
              <a:t>-</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2</a:t>
            </a:fld>
            <a:endParaRPr lang="en-US"/>
          </a:p>
        </p:txBody>
      </p:sp>
    </p:spTree>
    <p:extLst>
      <p:ext uri="{BB962C8B-B14F-4D97-AF65-F5344CB8AC3E}">
        <p14:creationId xmlns:p14="http://schemas.microsoft.com/office/powerpoint/2010/main" val="1885498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contained</a:t>
            </a:r>
            <a:r>
              <a:rPr lang="en-US" baseline="0" dirty="0" smtClean="0"/>
              <a:t> on this slide represent a former SET region in OK; the presenter is encouraged to replace these data with those appropriate to the region reviewing this session . This data will help motivate why the region might want to focus on existing businesses. The data represent the total number of jobs in each county/region by type of establishment (top half of the table)</a:t>
            </a:r>
            <a:r>
              <a:rPr lang="en-US" dirty="0" smtClean="0"/>
              <a:t> </a:t>
            </a:r>
            <a:r>
              <a:rPr lang="en-US" baseline="0" dirty="0" smtClean="0"/>
              <a:t>and the number of jobs gained that year by the source of job growth (bottom half of the table).</a:t>
            </a:r>
          </a:p>
          <a:p>
            <a:endParaRPr lang="en-US" baseline="0" dirty="0" smtClean="0"/>
          </a:p>
          <a:p>
            <a:r>
              <a:rPr lang="en-US" u="sng" baseline="0" dirty="0" smtClean="0"/>
              <a:t>Key terms to understanding the data</a:t>
            </a:r>
            <a:r>
              <a:rPr lang="en-US" baseline="0" dirty="0" smtClean="0"/>
              <a:t>:</a:t>
            </a:r>
          </a:p>
          <a:p>
            <a:pPr marL="174708" indent="-174708">
              <a:buFont typeface="Arial" panose="020B0604020202020204" pitchFamily="34" charset="0"/>
              <a:buChar char="•"/>
            </a:pPr>
            <a:r>
              <a:rPr lang="en-US" baseline="0" dirty="0" smtClean="0"/>
              <a:t>Establishment: one location of business for a firm; if the firm has multiple locations, each is counted as a separate establishment.</a:t>
            </a:r>
          </a:p>
          <a:p>
            <a:pPr marL="174708" indent="-174708">
              <a:buFont typeface="Arial" panose="020B0604020202020204" pitchFamily="34" charset="0"/>
              <a:buChar char="•"/>
            </a:pPr>
            <a:r>
              <a:rPr lang="en-US" dirty="0"/>
              <a:t>Resident Establishments: jobs at establishments that are themselves the only location, corporate headquarters or are part of a corporation that is headquartered in the state.</a:t>
            </a:r>
          </a:p>
          <a:p>
            <a:pPr marL="174708" indent="-174708">
              <a:buFont typeface="Arial" panose="020B0604020202020204" pitchFamily="34" charset="0"/>
              <a:buChar char="•"/>
            </a:pPr>
            <a:r>
              <a:rPr lang="en-US" dirty="0"/>
              <a:t>Nonresident Establishments: jobs at establishments that are part of a corporation headquartered in another state.</a:t>
            </a:r>
          </a:p>
          <a:p>
            <a:pPr marL="174708" indent="-174708">
              <a:buFont typeface="Arial" panose="020B0604020202020204" pitchFamily="34" charset="0"/>
              <a:buChar char="•"/>
            </a:pPr>
            <a:r>
              <a:rPr lang="en-US" dirty="0"/>
              <a:t>Noncommercial Establishments: jobs at non-profit organizations, government agencies and educational institutions.</a:t>
            </a:r>
          </a:p>
          <a:p>
            <a:pPr marL="174708" indent="-174708">
              <a:buFont typeface="Arial" panose="020B0604020202020204" pitchFamily="34" charset="0"/>
              <a:buChar char="•"/>
            </a:pPr>
            <a:r>
              <a:rPr lang="en-US" dirty="0"/>
              <a:t>New Startups: jobs at businesses that are brand new (in the year of data reported) -- to the county and unaffiliated with other businesses in the county/region.</a:t>
            </a:r>
          </a:p>
          <a:p>
            <a:pPr marL="174708" indent="-174708">
              <a:buFont typeface="Arial" panose="020B0604020202020204" pitchFamily="34" charset="0"/>
              <a:buChar char="•"/>
            </a:pPr>
            <a:r>
              <a:rPr lang="en-US" dirty="0"/>
              <a:t>Expansion Startups: jobs at businesses that are new to the county but affiliated with another previously existing business in the county/region (e.g., a spin off company, or creation of a subsidiary company).</a:t>
            </a:r>
          </a:p>
          <a:p>
            <a:pPr marL="174708" indent="-174708">
              <a:buFont typeface="Arial" panose="020B0604020202020204" pitchFamily="34" charset="0"/>
              <a:buChar char="•"/>
            </a:pPr>
            <a:r>
              <a:rPr lang="en-US" dirty="0"/>
              <a:t>Expansions: jobs created at existing businesses.</a:t>
            </a:r>
          </a:p>
          <a:p>
            <a:pPr marL="174708" indent="-174708">
              <a:buFont typeface="Arial" panose="020B0604020202020204" pitchFamily="34" charset="0"/>
              <a:buChar char="•"/>
            </a:pPr>
            <a:r>
              <a:rPr lang="en-US" dirty="0"/>
              <a:t>Move in: jobs created by new firms moving into the county/region (i.e., they have no corporate affiliation with other businesses in the county/region; think relocation or recruitment/attraction activity).</a:t>
            </a:r>
          </a:p>
          <a:p>
            <a:endParaRPr lang="en-US" dirty="0" smtClean="0"/>
          </a:p>
          <a:p>
            <a:r>
              <a:rPr lang="en-US" dirty="0" smtClean="0"/>
              <a:t>After</a:t>
            </a:r>
            <a:r>
              <a:rPr lang="en-US" baseline="0" dirty="0" smtClean="0"/>
              <a:t> defining the terms, the participants are then asked to examine the data in small groups and answer the following questions for each half of the table:</a:t>
            </a:r>
          </a:p>
          <a:p>
            <a:pPr marL="232943" indent="-232943">
              <a:buFont typeface="+mj-lt"/>
              <a:buAutoNum type="arabicPeriod"/>
            </a:pPr>
            <a:r>
              <a:rPr lang="en-US" dirty="0"/>
              <a:t>Which establishment type employs/source of growth produced the highest proportion of jobs in the region?</a:t>
            </a:r>
          </a:p>
          <a:p>
            <a:pPr marL="232943" indent="-232943">
              <a:buFont typeface="+mj-lt"/>
              <a:buAutoNum type="arabicPeriod"/>
            </a:pPr>
            <a:r>
              <a:rPr lang="en-US" dirty="0"/>
              <a:t>How has this changed over the time period presented?</a:t>
            </a:r>
          </a:p>
          <a:p>
            <a:pPr marL="232943" indent="-232943">
              <a:buFont typeface="+mj-lt"/>
              <a:buAutoNum type="arabicPeriod"/>
            </a:pPr>
            <a:r>
              <a:rPr lang="en-US" dirty="0"/>
              <a:t>Do the counties within the region have trends similar to the region as a whole?</a:t>
            </a:r>
          </a:p>
          <a:p>
            <a:pPr marL="232943" indent="-232943">
              <a:buFont typeface="+mj-lt"/>
              <a:buAutoNum type="arabicPeriod"/>
            </a:pPr>
            <a:r>
              <a:rPr lang="en-US" dirty="0"/>
              <a:t>What events might explain why the regional trend exists and/or why a county’s trend differs from the region?</a:t>
            </a:r>
          </a:p>
          <a:p>
            <a:endParaRPr lang="en-US" dirty="0" smtClean="0"/>
          </a:p>
          <a:p>
            <a:r>
              <a:rPr lang="en-US" dirty="0" smtClean="0"/>
              <a:t>After</a:t>
            </a:r>
            <a:r>
              <a:rPr lang="en-US" baseline="0" dirty="0" smtClean="0"/>
              <a:t> about 12 minutes, have 4 individuals report back their answers to the group and discuss using the questions on the next slide. The whole exercise should take 20 minutes. The goal is to identify the importance of resident businesses to the local economy and to realize that Expansion + Expansion Startups typically exceed Move In.</a:t>
            </a:r>
          </a:p>
          <a:p>
            <a:endParaRPr lang="en-US" baseline="0" dirty="0" smtClean="0"/>
          </a:p>
          <a:p>
            <a:r>
              <a:rPr lang="en-US" b="1" baseline="0" dirty="0" smtClean="0"/>
              <a:t>Time:</a:t>
            </a:r>
            <a:r>
              <a:rPr lang="en-US" b="1" dirty="0" smtClean="0"/>
              <a:t> </a:t>
            </a:r>
            <a:r>
              <a:rPr lang="en-US" dirty="0" smtClean="0"/>
              <a:t>30 minutes (including activity)</a:t>
            </a:r>
            <a:endParaRPr lang="en-US" baseline="0" dirty="0" smtClean="0"/>
          </a:p>
          <a:p>
            <a:r>
              <a:rPr lang="en-US" b="1" baseline="0" dirty="0" smtClean="0"/>
              <a:t>Supplies: </a:t>
            </a:r>
            <a:endParaRPr lang="en-US" b="0" baseline="0" dirty="0" smtClean="0"/>
          </a:p>
          <a:p>
            <a:r>
              <a:rPr lang="en-US" b="1" baseline="0" dirty="0" smtClean="0"/>
              <a:t>Handout: </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3</a:t>
            </a:fld>
            <a:endParaRPr lang="en-US"/>
          </a:p>
        </p:txBody>
      </p:sp>
    </p:spTree>
    <p:extLst>
      <p:ext uri="{BB962C8B-B14F-4D97-AF65-F5344CB8AC3E}">
        <p14:creationId xmlns:p14="http://schemas.microsoft.com/office/powerpoint/2010/main" val="400334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a conversation with the audience around these three questions. Attraction is still a piece of the economic development portfolio, but attraction certainly shouldn’t dominate the portfolio. </a:t>
            </a:r>
            <a:r>
              <a:rPr lang="en-US" dirty="0" smtClean="0"/>
              <a:t>There is an underlying bias toward business incentives and attraction</a:t>
            </a:r>
            <a:r>
              <a:rPr lang="en-US" baseline="0" dirty="0" smtClean="0"/>
              <a:t> </a:t>
            </a:r>
            <a:r>
              <a:rPr lang="en-US" dirty="0" smtClean="0"/>
              <a:t>among</a:t>
            </a:r>
            <a:r>
              <a:rPr lang="en-US" baseline="0" dirty="0" smtClean="0"/>
              <a:t> economic developers. </a:t>
            </a:r>
          </a:p>
          <a:p>
            <a:endParaRPr lang="en-US" baseline="0" dirty="0" smtClean="0"/>
          </a:p>
          <a:p>
            <a:r>
              <a:rPr lang="en-US" baseline="0" dirty="0" smtClean="0"/>
              <a:t>What message do these practices (e.g., business incentives and attraction) convey to existing businesses in the region? Sometimes, existing businesses do not qualify for incentives, or existing businesses are not offered/made aware of incentives. This creates animosity between local and recruited businesses, which, in turn,</a:t>
            </a:r>
            <a:r>
              <a:rPr lang="en-US" dirty="0" smtClean="0"/>
              <a:t> </a:t>
            </a:r>
            <a:r>
              <a:rPr lang="en-US" baseline="0" dirty="0" smtClean="0"/>
              <a:t>encourages disunity in the region.</a:t>
            </a:r>
          </a:p>
          <a:p>
            <a:endParaRPr lang="en-US" baseline="0" dirty="0" smtClean="0"/>
          </a:p>
          <a:p>
            <a:r>
              <a:rPr lang="en-US" baseline="0" dirty="0" smtClean="0"/>
              <a:t>The implication is that expansion will create more jobs over time, and on a recurring basis, than will recruitment. How could working with existing businesses help</a:t>
            </a:r>
            <a:r>
              <a:rPr lang="en-US" dirty="0" smtClean="0"/>
              <a:t> </a:t>
            </a:r>
            <a:r>
              <a:rPr lang="en-US" baseline="0" dirty="0" smtClean="0"/>
              <a:t>improve our recruitment strategies? </a:t>
            </a:r>
          </a:p>
          <a:p>
            <a:endParaRPr lang="en-US" baseline="0" dirty="0" smtClean="0"/>
          </a:p>
          <a:p>
            <a:r>
              <a:rPr lang="en-US" b="1" baseline="0" dirty="0" smtClean="0"/>
              <a:t>Time: </a:t>
            </a:r>
            <a:r>
              <a:rPr lang="en-US" dirty="0" smtClean="0"/>
              <a:t>15 min</a:t>
            </a:r>
            <a:endParaRPr lang="en-US" b="1" baseline="0" dirty="0" smtClean="0"/>
          </a:p>
          <a:p>
            <a:r>
              <a:rPr lang="en-US" b="1" baseline="0" dirty="0" smtClean="0"/>
              <a:t>Supplies: </a:t>
            </a:r>
            <a:r>
              <a:rPr lang="en-US" b="0" baseline="0" dirty="0" smtClean="0"/>
              <a:t>-</a:t>
            </a:r>
          </a:p>
          <a:p>
            <a:r>
              <a:rPr lang="en-US" b="1" dirty="0"/>
              <a:t>Handout: </a:t>
            </a:r>
            <a:r>
              <a:rPr lang="en-US" dirty="0"/>
              <a:t>-</a:t>
            </a:r>
            <a:endParaRPr lang="en-US" b="1" dirty="0"/>
          </a:p>
          <a:p>
            <a:endParaRPr lang="en-US" b="1"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4</a:t>
            </a:fld>
            <a:endParaRPr lang="en-US"/>
          </a:p>
        </p:txBody>
      </p:sp>
    </p:spTree>
    <p:extLst>
      <p:ext uri="{BB962C8B-B14F-4D97-AF65-F5344CB8AC3E}">
        <p14:creationId xmlns:p14="http://schemas.microsoft.com/office/powerpoint/2010/main" val="2528950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summarizes what a BR&amp;E visitation</a:t>
            </a:r>
            <a:r>
              <a:rPr lang="en-US" baseline="0" dirty="0" smtClean="0"/>
              <a:t> program is designed to do.</a:t>
            </a:r>
          </a:p>
          <a:p>
            <a:endParaRPr lang="en-US" baseline="0" dirty="0" smtClean="0"/>
          </a:p>
          <a:p>
            <a:pPr defTabSz="931774">
              <a:defRPr/>
            </a:pPr>
            <a:r>
              <a:rPr lang="en-US" dirty="0" smtClean="0"/>
              <a:t>A BR&amp;E program is typically </a:t>
            </a:r>
            <a:r>
              <a:rPr lang="en-US" b="0" dirty="0" smtClean="0"/>
              <a:t>driven</a:t>
            </a:r>
            <a:r>
              <a:rPr lang="en-US" dirty="0" smtClean="0"/>
              <a:t> by information gathered during business visitations where business owners/managers provide feedback about local conditions, industry trends and company plans.</a:t>
            </a:r>
            <a:endParaRPr lang="en-US" baseline="0" dirty="0" smtClean="0"/>
          </a:p>
          <a:p>
            <a:endParaRPr lang="en-US" baseline="0" dirty="0" smtClean="0"/>
          </a:p>
          <a:p>
            <a:r>
              <a:rPr lang="en-US" baseline="0" dirty="0" smtClean="0"/>
              <a:t>It is important to stress that the visitation program is how the information is collected from firms, but the BR&amp;E program includes all the programs/activities that assist existing businesses (which may or may not result from the visitation program).</a:t>
            </a:r>
          </a:p>
          <a:p>
            <a:endParaRPr lang="en-US" baseline="0" dirty="0" smtClean="0"/>
          </a:p>
          <a:p>
            <a:r>
              <a:rPr lang="en-US" baseline="0" dirty="0" smtClean="0"/>
              <a:t>The visitation program provides companies with a communication channel to decision-makers and people who can affect the current state of the region.</a:t>
            </a:r>
          </a:p>
          <a:p>
            <a:endParaRPr lang="en-US" baseline="0" dirty="0" smtClean="0"/>
          </a:p>
          <a:p>
            <a:r>
              <a:rPr lang="en-US" b="1" baseline="0" dirty="0" smtClean="0"/>
              <a:t>Time: </a:t>
            </a:r>
            <a:r>
              <a:rPr lang="en-US" baseline="0" dirty="0" smtClean="0"/>
              <a:t>- 5 minutes</a:t>
            </a:r>
            <a:endParaRPr lang="en-US" b="1" baseline="0" dirty="0" smtClean="0"/>
          </a:p>
          <a:p>
            <a:r>
              <a:rPr lang="en-US" b="1" baseline="0" dirty="0" smtClean="0"/>
              <a:t>Supplies: </a:t>
            </a:r>
            <a:r>
              <a:rPr lang="en-US" b="0" baseline="0" dirty="0" smtClean="0"/>
              <a:t>-</a:t>
            </a:r>
            <a:endParaRPr lang="en-US" b="1" dirty="0" smtClean="0"/>
          </a:p>
          <a:p>
            <a:r>
              <a:rPr lang="en-US" b="1" dirty="0" smtClean="0"/>
              <a:t>Handouts:</a:t>
            </a:r>
            <a:r>
              <a:rPr lang="en-US" dirty="0" smtClean="0"/>
              <a:t> -</a:t>
            </a:r>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5</a:t>
            </a:fld>
            <a:endParaRPr lang="en-US"/>
          </a:p>
        </p:txBody>
      </p:sp>
    </p:spTree>
    <p:extLst>
      <p:ext uri="{BB962C8B-B14F-4D97-AF65-F5344CB8AC3E}">
        <p14:creationId xmlns:p14="http://schemas.microsoft.com/office/powerpoint/2010/main" val="162003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should have already viewed the video entitled, “What Business Owners are Saying About BR&amp;E,” which describes benefits of the program from actual business owners who participated in a BR&amp;E program. Here the facilitator will want to guide a popcorn-style conversation by asking the participants what benefits they recalled from the video. If no one remembers/watched the video, you can either show the video (requires 3 min and internet or DVD; </a:t>
            </a:r>
            <a:r>
              <a:rPr lang="en-US" u="sng" dirty="0">
                <a:hlinkClick r:id="rId3"/>
              </a:rPr>
              <a:t>https://youtu.be/L77xqtdfSWg</a:t>
            </a:r>
            <a:r>
              <a:rPr lang="en-US" dirty="0"/>
              <a:t>), or rephrase the question as, “How could working with existing businesses help/improve our current economic development strategies?” Here’s a list of some of the benefits that they will hopefully mention; if not, you can suggest a few:</a:t>
            </a:r>
          </a:p>
          <a:p>
            <a:pPr marL="174708" indent="-174708">
              <a:buFont typeface="Arial" panose="020B0604020202020204" pitchFamily="34" charset="0"/>
              <a:buChar char="•"/>
            </a:pPr>
            <a:r>
              <a:rPr lang="en-US" dirty="0"/>
              <a:t>Community appreciation: the visit usually begins with a word of appreciation to the firm owner/manager; also, visiting and listening to the businesses itself is a gesture that communicates value and </a:t>
            </a:r>
            <a:r>
              <a:rPr lang="en-US" dirty="0" smtClean="0"/>
              <a:t>interest.</a:t>
            </a:r>
            <a:endParaRPr lang="en-US" dirty="0"/>
          </a:p>
          <a:p>
            <a:pPr marL="174708" indent="-174708">
              <a:buFont typeface="Arial" panose="020B0604020202020204" pitchFamily="34" charset="0"/>
              <a:buChar char="•"/>
            </a:pPr>
            <a:r>
              <a:rPr lang="en-US" dirty="0"/>
              <a:t>Problem solving: the whole point is to identify issues that are causing businesses difficulty and resolve </a:t>
            </a:r>
            <a:r>
              <a:rPr lang="en-US" dirty="0" smtClean="0"/>
              <a:t>them.</a:t>
            </a:r>
            <a:endParaRPr lang="en-US" dirty="0"/>
          </a:p>
          <a:p>
            <a:pPr marL="174708" indent="-174708">
              <a:buFont typeface="Arial" panose="020B0604020202020204" pitchFamily="34" charset="0"/>
              <a:buChar char="•"/>
            </a:pPr>
            <a:r>
              <a:rPr lang="en-US" dirty="0"/>
              <a:t>Educates community: a BR&amp;E program requires about 50 volunteers, in addition to the 5-6 program leaders; that is a lot of people that will be engaging information about aspects of the local economy to which most of them will not have been exposed previously; this builds goodwill toward the firms and helps citizens understand how community change can happen by being part of the </a:t>
            </a:r>
            <a:r>
              <a:rPr lang="en-US" dirty="0" smtClean="0"/>
              <a:t>process.</a:t>
            </a:r>
            <a:endParaRPr lang="en-US" dirty="0"/>
          </a:p>
          <a:p>
            <a:pPr marL="174708" indent="-174708">
              <a:buFont typeface="Arial" panose="020B0604020202020204" pitchFamily="34" charset="0"/>
              <a:buChar char="•"/>
            </a:pPr>
            <a:r>
              <a:rPr lang="en-US" dirty="0"/>
              <a:t>Long-term strategy: one output from the process is a prioritized list and detailed plan for addressing issues raised by </a:t>
            </a:r>
            <a:r>
              <a:rPr lang="en-US" dirty="0" smtClean="0"/>
              <a:t>firms.</a:t>
            </a:r>
            <a:endParaRPr lang="en-US" dirty="0"/>
          </a:p>
          <a:p>
            <a:pPr marL="174708" indent="-174708">
              <a:buFont typeface="Arial" panose="020B0604020202020204" pitchFamily="34" charset="0"/>
              <a:buChar char="•"/>
            </a:pPr>
            <a:r>
              <a:rPr lang="en-US" dirty="0"/>
              <a:t>Builds networks and capacity: many of the activities in the BR&amp;E visitation program involve working it teams, giving people the opportunity to interact with people they may not otherwise interact; further, learning opportunities abound in the process – from learning about what firms in the community </a:t>
            </a:r>
            <a:r>
              <a:rPr lang="en-US" dirty="0" smtClean="0"/>
              <a:t>make/provide, </a:t>
            </a:r>
            <a:r>
              <a:rPr lang="en-US" dirty="0"/>
              <a:t>to learning how to effect change in your community; also, as implementation occurs, new assets/resources are created or brought into the </a:t>
            </a:r>
            <a:r>
              <a:rPr lang="en-US" dirty="0" smtClean="0"/>
              <a:t>community.</a:t>
            </a:r>
            <a:endParaRPr lang="en-US" dirty="0"/>
          </a:p>
          <a:p>
            <a:endParaRPr lang="en-US" baseline="0" dirty="0" smtClean="0"/>
          </a:p>
          <a:p>
            <a:r>
              <a:rPr lang="en-US" b="1" baseline="0" dirty="0" smtClean="0"/>
              <a:t>Time: </a:t>
            </a:r>
            <a:r>
              <a:rPr lang="en-US" b="0" baseline="0" dirty="0" smtClean="0"/>
              <a:t>- 15 minutes (18 min if showing video)</a:t>
            </a:r>
            <a:endParaRPr lang="en-US" b="1" baseline="0" dirty="0" smtClean="0"/>
          </a:p>
          <a:p>
            <a:r>
              <a:rPr lang="en-US" b="1" baseline="0" dirty="0" smtClean="0"/>
              <a:t>Supplies: </a:t>
            </a:r>
            <a:r>
              <a:rPr lang="en-US" b="0" baseline="0" dirty="0" smtClean="0"/>
              <a:t>- Flipchart, markers (maybe internet or downloaded video)</a:t>
            </a:r>
            <a:endParaRPr lang="en-US" b="1" dirty="0" smtClean="0"/>
          </a:p>
          <a:p>
            <a:r>
              <a:rPr lang="en-US" b="1" baseline="0" dirty="0" smtClean="0"/>
              <a:t>Handout: </a:t>
            </a:r>
            <a:r>
              <a:rPr lang="en-US" b="0" baseline="0" dirty="0" smtClean="0"/>
              <a:t>-</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6</a:t>
            </a:fld>
            <a:endParaRPr lang="en-US"/>
          </a:p>
        </p:txBody>
      </p:sp>
    </p:spTree>
    <p:extLst>
      <p:ext uri="{BB962C8B-B14F-4D97-AF65-F5344CB8AC3E}">
        <p14:creationId xmlns:p14="http://schemas.microsoft.com/office/powerpoint/2010/main" val="344581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This is a transition slide to move the conversation to the process.</a:t>
            </a:r>
          </a:p>
          <a:p>
            <a:endParaRPr lang="en-US" b="1" baseline="0" dirty="0" smtClean="0"/>
          </a:p>
          <a:p>
            <a:r>
              <a:rPr lang="en-US" b="1" baseline="0" dirty="0" smtClean="0"/>
              <a:t>Time:</a:t>
            </a:r>
            <a:r>
              <a:rPr lang="en-US" dirty="0"/>
              <a:t> </a:t>
            </a:r>
            <a:r>
              <a:rPr lang="en-US" dirty="0" smtClean="0"/>
              <a:t>1</a:t>
            </a:r>
            <a:r>
              <a:rPr lang="en-US" baseline="0" dirty="0" smtClean="0"/>
              <a:t> minute</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1B590AE4-F125-4C0E-A66A-9910DA0E9EFD}" type="slidenum">
              <a:rPr lang="en-US" smtClean="0"/>
              <a:t>7</a:t>
            </a:fld>
            <a:endParaRPr lang="en-US"/>
          </a:p>
        </p:txBody>
      </p:sp>
    </p:spTree>
    <p:extLst>
      <p:ext uri="{BB962C8B-B14F-4D97-AF65-F5344CB8AC3E}">
        <p14:creationId xmlns:p14="http://schemas.microsoft.com/office/powerpoint/2010/main" val="1404078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This figure</a:t>
            </a:r>
            <a:r>
              <a:rPr lang="en-US" baseline="0" dirty="0" smtClean="0"/>
              <a:t> illustrates the three major steps involved in a BR&amp;E program; sometimes the second step is broken into 2 steps (immediate follow up and data analysis/strategic planning), but this division is irrelevant. What’s important is that a BR&amp;E program follows this path: firm visits (which is the data collection), review of the data and identification of actions/responses, implementation of the actions/responses. Within each of these steps, of course, there are multiple actions required, as illustrated in the figure.</a:t>
            </a:r>
          </a:p>
          <a:p>
            <a:endParaRPr lang="en-US" baseline="0" dirty="0" smtClean="0"/>
          </a:p>
          <a:p>
            <a:r>
              <a:rPr lang="en-US" dirty="0" smtClean="0"/>
              <a:t>The next</a:t>
            </a:r>
            <a:r>
              <a:rPr lang="en-US" baseline="0" dirty="0" smtClean="0"/>
              <a:t> 8 slides go into more detail about the actions required in each step and resources needed to complete the process and achieve success.</a:t>
            </a:r>
          </a:p>
          <a:p>
            <a:endParaRPr lang="en-US" baseline="0" dirty="0" smtClean="0"/>
          </a:p>
          <a:p>
            <a:r>
              <a:rPr lang="en-US" b="1" baseline="0" dirty="0" smtClean="0"/>
              <a:t>Time: </a:t>
            </a:r>
            <a:r>
              <a:rPr lang="en-US" b="0" baseline="0" dirty="0" smtClean="0"/>
              <a:t>- 2 minutes</a:t>
            </a:r>
            <a:endParaRPr lang="en-US" b="1" baseline="0" dirty="0" smtClean="0"/>
          </a:p>
          <a:p>
            <a:r>
              <a:rPr lang="en-US" b="1" baseline="0" dirty="0" smtClean="0"/>
              <a:t>Supplies: </a:t>
            </a:r>
            <a:r>
              <a:rPr lang="en-US" b="0" baseline="0" dirty="0" smtClean="0"/>
              <a:t>None</a:t>
            </a:r>
            <a:endParaRPr lang="en-US" b="1" baseline="0" dirty="0" smtClean="0"/>
          </a:p>
          <a:p>
            <a:r>
              <a:rPr lang="en-US" b="1" baseline="0" dirty="0" smtClean="0"/>
              <a:t>Handout: </a:t>
            </a:r>
            <a:r>
              <a:rPr lang="en-US" b="0" baseline="0" dirty="0" smtClean="0"/>
              <a:t>Three Major Steps</a:t>
            </a:r>
            <a:endParaRPr lang="en-US" b="1" baseline="0" dirty="0" smtClean="0"/>
          </a:p>
          <a:p>
            <a:endParaRPr lang="en-US" b="1" dirty="0" smtClean="0"/>
          </a:p>
          <a:p>
            <a:endParaRPr lang="en-US" baseline="0" dirty="0" smtClean="0"/>
          </a:p>
          <a:p>
            <a:r>
              <a:rPr lang="en-US" dirty="0" smtClean="0"/>
              <a:t>Source: University of Minnesota Extension,</a:t>
            </a:r>
            <a:r>
              <a:rPr lang="en-US" baseline="0" dirty="0" smtClean="0"/>
              <a:t> “Business Retention and Expansion in Your Community: Flow Chart”</a:t>
            </a:r>
          </a:p>
          <a:p>
            <a:r>
              <a:rPr lang="en-US" dirty="0" smtClean="0"/>
              <a:t>http://www.extension.umn.edu/community/business-retention/docs/flowchart.pdf</a:t>
            </a:r>
          </a:p>
          <a:p>
            <a:endParaRPr lang="en-US" dirty="0"/>
          </a:p>
        </p:txBody>
      </p:sp>
      <p:sp>
        <p:nvSpPr>
          <p:cNvPr id="4" name="Slide Number Placeholder 3"/>
          <p:cNvSpPr>
            <a:spLocks noGrp="1"/>
          </p:cNvSpPr>
          <p:nvPr>
            <p:ph type="sldNum" sz="quarter" idx="10"/>
          </p:nvPr>
        </p:nvSpPr>
        <p:spPr/>
        <p:txBody>
          <a:bodyPr/>
          <a:lstStyle/>
          <a:p>
            <a:fld id="{D71D57E2-07E2-46BA-BF80-1FC939E8C090}" type="slidenum">
              <a:rPr lang="en-US" smtClean="0"/>
              <a:t>8</a:t>
            </a:fld>
            <a:endParaRPr lang="en-US"/>
          </a:p>
        </p:txBody>
      </p:sp>
    </p:spTree>
    <p:extLst>
      <p:ext uri="{BB962C8B-B14F-4D97-AF65-F5344CB8AC3E}">
        <p14:creationId xmlns:p14="http://schemas.microsoft.com/office/powerpoint/2010/main" val="2522993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major focus of Step 1 is the firm visitations: developing the interview script/survey instrument, recruiting and </a:t>
            </a:r>
            <a:r>
              <a:rPr lang="en-US" b="1" u="sng" baseline="0" dirty="0" smtClean="0"/>
              <a:t>TRAINING</a:t>
            </a:r>
            <a:r>
              <a:rPr lang="en-US" baseline="0" dirty="0" smtClean="0"/>
              <a:t> the volunteers, and conducting the actual visits.</a:t>
            </a:r>
          </a:p>
          <a:p>
            <a:endParaRPr lang="en-US" baseline="0" dirty="0" smtClean="0"/>
          </a:p>
          <a:p>
            <a:r>
              <a:rPr lang="en-US" baseline="0" dirty="0" smtClean="0"/>
              <a:t>Some questions to anticipate:</a:t>
            </a:r>
          </a:p>
          <a:p>
            <a:pPr marL="232943" indent="-232943">
              <a:buAutoNum type="arabicPeriod"/>
            </a:pPr>
            <a:r>
              <a:rPr lang="en-US" baseline="0" dirty="0" smtClean="0"/>
              <a:t>With whom do the visitation teams meet?  The firm owner/manager.</a:t>
            </a:r>
          </a:p>
          <a:p>
            <a:pPr marL="232943" indent="-232943">
              <a:buAutoNum type="arabicPeriod"/>
            </a:pPr>
            <a:r>
              <a:rPr lang="en-US" baseline="0" dirty="0" smtClean="0"/>
              <a:t>How many firms are visited? As many as will meet with you!</a:t>
            </a:r>
          </a:p>
          <a:p>
            <a:pPr marL="232943" indent="-232943">
              <a:buAutoNum type="arabicPeriod"/>
            </a:pPr>
            <a:r>
              <a:rPr lang="en-US" baseline="0" dirty="0" smtClean="0"/>
              <a:t>How does one decide about which firms to visit? There are a lot of businesses in a region, if you include all the sole proprietors and small business owners. It may be important to limit which firms get visited due to resource limitations and/or strategic focus of existing economic development strategies. In these cases you’ll want to visit with firms that will best address your region’s needs: maybe you focus on one cluster; maybe you select a sampling of firms to be representative of the economy; maybe you want to focus on a particular type of firm (e.g., minority-owned firms, small businesses, high-tech businesses, etc.).</a:t>
            </a:r>
          </a:p>
          <a:p>
            <a:pPr marL="232943" indent="-232943">
              <a:buAutoNum type="arabicPeriod"/>
            </a:pPr>
            <a:endParaRPr lang="en-US" baseline="0" dirty="0" smtClean="0"/>
          </a:p>
          <a:p>
            <a:r>
              <a:rPr lang="en-US" b="1" baseline="0" dirty="0" smtClean="0"/>
              <a:t>Time: </a:t>
            </a:r>
            <a:r>
              <a:rPr lang="en-US" b="0" baseline="0" dirty="0" smtClean="0"/>
              <a:t>- 10 minutes</a:t>
            </a:r>
            <a:endParaRPr lang="en-US" b="1" baseline="0" dirty="0" smtClean="0"/>
          </a:p>
          <a:p>
            <a:r>
              <a:rPr lang="en-US" b="1" baseline="0" dirty="0" smtClean="0"/>
              <a:t>Supplies: </a:t>
            </a:r>
            <a:r>
              <a:rPr lang="en-US" b="0" baseline="0" dirty="0" smtClean="0"/>
              <a:t>None</a:t>
            </a:r>
            <a:endParaRPr lang="en-US" b="1" dirty="0" smtClean="0"/>
          </a:p>
          <a:p>
            <a:r>
              <a:rPr lang="en-US" b="1" baseline="0" dirty="0" smtClean="0"/>
              <a:t>Handout: </a:t>
            </a:r>
            <a:r>
              <a:rPr lang="en-US" b="0" baseline="0" dirty="0" smtClean="0"/>
              <a:t>None</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71D57E2-07E2-46BA-BF80-1FC939E8C090}" type="slidenum">
              <a:rPr lang="en-US" smtClean="0"/>
              <a:t>9</a:t>
            </a:fld>
            <a:endParaRPr lang="en-US"/>
          </a:p>
        </p:txBody>
      </p:sp>
    </p:spTree>
    <p:extLst>
      <p:ext uri="{BB962C8B-B14F-4D97-AF65-F5344CB8AC3E}">
        <p14:creationId xmlns:p14="http://schemas.microsoft.com/office/powerpoint/2010/main" val="421473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8397" y="1154447"/>
            <a:ext cx="3800192" cy="2387600"/>
          </a:xfrm>
        </p:spPr>
        <p:txBody>
          <a:bodyPr anchor="b">
            <a:normAutofit/>
          </a:bodyPr>
          <a:lstStyle>
            <a:lvl1pPr algn="l">
              <a:defRPr sz="4950" b="0" cap="none" spc="0" baseline="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Stronger Economies Together</a:t>
            </a:r>
            <a:endParaRPr lang="en-US" dirty="0"/>
          </a:p>
        </p:txBody>
      </p:sp>
      <p:sp>
        <p:nvSpPr>
          <p:cNvPr id="3" name="Subtitle 2"/>
          <p:cNvSpPr>
            <a:spLocks noGrp="1"/>
          </p:cNvSpPr>
          <p:nvPr>
            <p:ph type="subTitle" idx="1" hasCustomPrompt="1"/>
          </p:nvPr>
        </p:nvSpPr>
        <p:spPr>
          <a:xfrm>
            <a:off x="588397" y="3671209"/>
            <a:ext cx="3800192" cy="1655762"/>
          </a:xfrm>
        </p:spPr>
        <p:txBody>
          <a:bodyPr/>
          <a:lstStyle>
            <a:lvl1pPr marL="0" indent="0" algn="l">
              <a:buNone/>
              <a:defRPr sz="18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Name of Module</a:t>
            </a:r>
          </a:p>
          <a:p>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064" y="76200"/>
            <a:ext cx="4217232" cy="6858000"/>
          </a:xfrm>
          <a:prstGeom prst="rect">
            <a:avLst/>
          </a:prstGeom>
        </p:spPr>
      </p:pic>
    </p:spTree>
    <p:extLst>
      <p:ext uri="{BB962C8B-B14F-4D97-AF65-F5344CB8AC3E}">
        <p14:creationId xmlns:p14="http://schemas.microsoft.com/office/powerpoint/2010/main" val="1986927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olvetica Rg" panose="020B0603030602020004"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291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35030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8" name="TextBox 7"/>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Tree>
    <p:extLst>
      <p:ext uri="{BB962C8B-B14F-4D97-AF65-F5344CB8AC3E}">
        <p14:creationId xmlns:p14="http://schemas.microsoft.com/office/powerpoint/2010/main" val="37719380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42904223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ntac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8397" y="1154447"/>
            <a:ext cx="3800192" cy="2387600"/>
          </a:xfrm>
        </p:spPr>
        <p:txBody>
          <a:bodyPr anchor="t">
            <a:normAutofit/>
          </a:bodyPr>
          <a:lstStyle>
            <a:lvl1pPr algn="ctr">
              <a:defRPr sz="1400" b="0" cap="none" spc="0" baseline="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Coaches’ Contact Information</a:t>
            </a:r>
            <a:endParaRPr lang="en-US" dirty="0"/>
          </a:p>
        </p:txBody>
      </p:sp>
      <p:sp>
        <p:nvSpPr>
          <p:cNvPr id="3" name="Subtitle 2"/>
          <p:cNvSpPr>
            <a:spLocks noGrp="1"/>
          </p:cNvSpPr>
          <p:nvPr>
            <p:ph type="subTitle" idx="1" hasCustomPrompt="1"/>
          </p:nvPr>
        </p:nvSpPr>
        <p:spPr>
          <a:xfrm>
            <a:off x="588397" y="3671209"/>
            <a:ext cx="3800192" cy="1655762"/>
          </a:xfrm>
        </p:spPr>
        <p:txBody>
          <a:bodyPr/>
          <a:lstStyle>
            <a:lvl1pPr marL="0" indent="0" algn="ctr">
              <a:buNone/>
              <a:defRPr sz="1800" b="0" cap="none" spc="0">
                <a:ln w="0"/>
                <a:solidFill>
                  <a:schemeClr val="tx1"/>
                </a:solidFill>
                <a:effectLst/>
                <a:latin typeface="Coolvetica Rg" panose="020B06030306020200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Insert State Logos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064" y="76200"/>
            <a:ext cx="4217232" cy="68580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8017" y="5728867"/>
            <a:ext cx="1248392" cy="505678"/>
          </a:xfrm>
          <a:prstGeom prst="rect">
            <a:avLst/>
          </a:prstGeom>
        </p:spPr>
      </p:pic>
      <p:pic>
        <p:nvPicPr>
          <p:cNvPr id="7" name="Picture 6"/>
          <p:cNvPicPr>
            <a:picLocks noChangeAspect="1"/>
          </p:cNvPicPr>
          <p:nvPr userDrawn="1"/>
        </p:nvPicPr>
        <p:blipFill rotWithShape="1">
          <a:blip r:embed="rId4" cstate="print">
            <a:extLst>
              <a:ext uri="{28A0092B-C50C-407E-A947-70E740481C1C}">
                <a14:useLocalDpi xmlns:a14="http://schemas.microsoft.com/office/drawing/2010/main" val="0"/>
              </a:ext>
            </a:extLst>
          </a:blip>
          <a:srcRect r="49150" b="32398"/>
          <a:stretch/>
        </p:blipFill>
        <p:spPr>
          <a:xfrm>
            <a:off x="1768973" y="5342599"/>
            <a:ext cx="1203762" cy="954674"/>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8891" y="5594673"/>
            <a:ext cx="865826" cy="865826"/>
          </a:xfrm>
          <a:prstGeom prst="rect">
            <a:avLst/>
          </a:prstGeom>
        </p:spPr>
      </p:pic>
    </p:spTree>
    <p:extLst>
      <p:ext uri="{BB962C8B-B14F-4D97-AF65-F5344CB8AC3E}">
        <p14:creationId xmlns:p14="http://schemas.microsoft.com/office/powerpoint/2010/main" val="12695074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411077"/>
            <a:ext cx="7886700" cy="830074"/>
          </a:xfrm>
        </p:spPr>
        <p:txBody>
          <a:bodyPr>
            <a:normAutofit/>
          </a:bodyPr>
          <a:lstStyle>
            <a:lvl1pPr algn="ctr">
              <a:defRPr sz="36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0416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p:cNvSpPr/>
          <p:nvPr/>
        </p:nvSpPr>
        <p:spPr>
          <a:xfrm>
            <a:off x="-4763" y="2719348"/>
            <a:ext cx="9144000" cy="1443930"/>
          </a:xfrm>
          <a:prstGeom prst="rect">
            <a:avLst/>
          </a:prstGeom>
          <a:solidFill>
            <a:srgbClr val="396B14"/>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135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2" name="Title 1"/>
          <p:cNvSpPr>
            <a:spLocks noGrp="1"/>
          </p:cNvSpPr>
          <p:nvPr>
            <p:ph type="title" hasCustomPrompt="1"/>
          </p:nvPr>
        </p:nvSpPr>
        <p:spPr>
          <a:xfrm>
            <a:off x="623888" y="2887200"/>
            <a:ext cx="7886700" cy="943200"/>
          </a:xfrm>
        </p:spPr>
        <p:txBody>
          <a:bodyPr anchor="b">
            <a:normAutofit/>
          </a:bodyPr>
          <a:lstStyle>
            <a:lvl1pPr algn="ctr">
              <a:defRPr sz="36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lgn="ctr">
              <a:buNone/>
              <a:defRPr sz="18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26267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1450" y="152687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687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9" name="Title 1"/>
          <p:cNvSpPr txBox="1">
            <a:spLocks/>
          </p:cNvSpPr>
          <p:nvPr/>
        </p:nvSpPr>
        <p:spPr>
          <a:xfrm>
            <a:off x="628650" y="377989"/>
            <a:ext cx="7886700" cy="830074"/>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3600" b="0" kern="120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516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7"/>
            <a:ext cx="7886700" cy="808474"/>
          </a:xfrm>
        </p:spPr>
        <p:txBody>
          <a:bodyPr>
            <a:normAutofit/>
          </a:bodyPr>
          <a:lstStyle>
            <a:lvl1pPr algn="ctr">
              <a:defRPr sz="3600" b="0" cap="none" spc="0">
                <a:ln w="0"/>
                <a:solidFill>
                  <a:schemeClr val="tx1"/>
                </a:solidFill>
                <a:effectLst>
                  <a:outerShdw blurRad="38100" dist="19050" dir="2700000" algn="tl" rotWithShape="0">
                    <a:schemeClr val="dk1">
                      <a:alpha val="40000"/>
                    </a:schemeClr>
                  </a:outerShdw>
                </a:effectLst>
                <a:latin typeface="Coolvetica Rg" panose="020B06030306020200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421963"/>
            <a:ext cx="3868340" cy="823912"/>
          </a:xfrm>
        </p:spPr>
        <p:txBody>
          <a:bodyPr anchor="b"/>
          <a:lstStyle>
            <a:lvl1pPr marL="0" indent="0">
              <a:buNone/>
              <a:defRPr sz="1800" b="1">
                <a:latin typeface="Coolvetica Rg" panose="020B06030306020200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2602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421963"/>
            <a:ext cx="3887391" cy="823912"/>
          </a:xfrm>
        </p:spPr>
        <p:txBody>
          <a:bodyPr anchor="b"/>
          <a:lstStyle>
            <a:lvl1pPr marL="0" indent="0">
              <a:buNone/>
              <a:defRPr sz="1800" b="1">
                <a:latin typeface="Coolvetica Rg" panose="020B06030306020200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2602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1651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988474"/>
          </a:xfrm>
        </p:spPr>
        <p:txBody>
          <a:bodyPr>
            <a:normAutofit/>
          </a:bodyPr>
          <a:lstStyle>
            <a:lvl1pPr algn="ctr">
              <a:defRPr sz="3600">
                <a:latin typeface="Coolvetica Rg" panose="020B0603030602020004" pitchFamily="34"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8540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3546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atin typeface="Coolvetica Rg" panose="020B06030306020200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761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atin typeface="Coolvetica Rg" panose="020B0603030602020004"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006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515838"/>
            <a:ext cx="3086100" cy="365125"/>
          </a:xfrm>
          <a:prstGeom prst="rect">
            <a:avLst/>
          </a:prstGeom>
        </p:spPr>
        <p:txBody>
          <a:bodyPr vert="horz" lIns="91440" tIns="45720" rIns="91440" bIns="45720" rtlCol="0" anchor="ctr"/>
          <a:lstStyle>
            <a:lvl1pPr algn="ctr">
              <a:defRPr sz="900" b="1">
                <a:solidFill>
                  <a:schemeClr val="tx1"/>
                </a:solidFill>
              </a:defRPr>
            </a:lvl1pPr>
          </a:lstStyle>
          <a:p>
            <a:endParaRPr lang="en-US"/>
          </a:p>
        </p:txBody>
      </p:sp>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874778"/>
          </a:xfrm>
          <a:prstGeom prst="rect">
            <a:avLst/>
          </a:prstGeom>
        </p:spPr>
      </p:pic>
      <p:pic>
        <p:nvPicPr>
          <p:cNvPr id="11" name="Picture 10"/>
          <p:cNvPicPr>
            <a:picLocks noChangeAspect="1"/>
          </p:cNvPicPr>
          <p:nvPr/>
        </p:nvPicPr>
        <p:blipFill>
          <a:blip r:embed="rId17"/>
          <a:stretch>
            <a:fillRect/>
          </a:stretch>
        </p:blipFill>
        <p:spPr>
          <a:xfrm>
            <a:off x="1" y="6122476"/>
            <a:ext cx="9144000" cy="761207"/>
          </a:xfrm>
          <a:prstGeom prst="rect">
            <a:avLst/>
          </a:prstGeom>
        </p:spPr>
      </p:pic>
    </p:spTree>
    <p:extLst>
      <p:ext uri="{BB962C8B-B14F-4D97-AF65-F5344CB8AC3E}">
        <p14:creationId xmlns:p14="http://schemas.microsoft.com/office/powerpoint/2010/main" val="349578446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2" r:id="rId12"/>
    <p:sldLayoutId id="2147483712" r:id="rId13"/>
    <p:sldLayoutId id="2147483753" r:id="rId14"/>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300" kern="1200">
          <a:solidFill>
            <a:schemeClr val="tx1"/>
          </a:solidFill>
          <a:latin typeface="Coolvetica Rg" panose="020B06030306020200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rei.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rPr>
              <a:t>Sustaining Existing Businesses</a:t>
            </a:r>
            <a:endParaRPr lang="en-US" dirty="0">
              <a:effectLst/>
            </a:endParaRPr>
          </a:p>
        </p:txBody>
      </p:sp>
      <p:sp>
        <p:nvSpPr>
          <p:cNvPr id="3" name="Subtitle 2"/>
          <p:cNvSpPr>
            <a:spLocks noGrp="1"/>
          </p:cNvSpPr>
          <p:nvPr>
            <p:ph type="subTitle" idx="1"/>
          </p:nvPr>
        </p:nvSpPr>
        <p:spPr/>
        <p:txBody>
          <a:bodyPr/>
          <a:lstStyle/>
          <a:p>
            <a:r>
              <a:rPr lang="en-US" dirty="0" smtClean="0">
                <a:effectLst/>
              </a:rPr>
              <a:t>Exploring Opportunities for a Stronger Regional Economy</a:t>
            </a:r>
            <a:endParaRPr lang="en-US" dirty="0">
              <a:effectLst/>
            </a:endParaRPr>
          </a:p>
        </p:txBody>
      </p:sp>
    </p:spTree>
    <p:extLst>
      <p:ext uri="{BB962C8B-B14F-4D97-AF65-F5344CB8AC3E}">
        <p14:creationId xmlns:p14="http://schemas.microsoft.com/office/powerpoint/2010/main" val="2787951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10644356"/>
              </p:ext>
            </p:extLst>
          </p:nvPr>
        </p:nvGraphicFramePr>
        <p:xfrm>
          <a:off x="355324" y="2633870"/>
          <a:ext cx="83439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txBody>
          <a:bodyPr>
            <a:normAutofit/>
          </a:bodyPr>
          <a:lstStyle/>
          <a:p>
            <a:r>
              <a:rPr lang="en-US" dirty="0" smtClean="0"/>
              <a:t>Step 2: Prioritize</a:t>
            </a:r>
            <a:endParaRPr lang="en-US" dirty="0"/>
          </a:p>
        </p:txBody>
      </p:sp>
      <p:sp>
        <p:nvSpPr>
          <p:cNvPr id="3" name="Content Placeholder 2"/>
          <p:cNvSpPr>
            <a:spLocks noGrp="1"/>
          </p:cNvSpPr>
          <p:nvPr>
            <p:ph idx="1"/>
          </p:nvPr>
        </p:nvSpPr>
        <p:spPr>
          <a:xfrm>
            <a:off x="628650" y="1241151"/>
            <a:ext cx="7905750" cy="4351338"/>
          </a:xfrm>
        </p:spPr>
        <p:txBody>
          <a:bodyPr>
            <a:normAutofit/>
          </a:bodyPr>
          <a:lstStyle/>
          <a:p>
            <a:pPr lvl="1"/>
            <a:r>
              <a:rPr lang="en-US" sz="2400" b="1" dirty="0" smtClean="0"/>
              <a:t>Identify</a:t>
            </a:r>
            <a:r>
              <a:rPr lang="en-US" sz="2400" dirty="0" smtClean="0"/>
              <a:t> “red flag” items, those needing immediate response (or can be quickly addressed).</a:t>
            </a:r>
          </a:p>
          <a:p>
            <a:pPr lvl="1"/>
            <a:r>
              <a:rPr lang="en-US" sz="2400" b="1" dirty="0" smtClean="0"/>
              <a:t>Analyze</a:t>
            </a:r>
            <a:r>
              <a:rPr lang="en-US" sz="2400" dirty="0" smtClean="0"/>
              <a:t> interview data.</a:t>
            </a:r>
          </a:p>
          <a:p>
            <a:pPr lvl="1"/>
            <a:r>
              <a:rPr lang="en-US" sz="2400" dirty="0" smtClean="0"/>
              <a:t>Hold a leadership retreat to </a:t>
            </a:r>
            <a:r>
              <a:rPr lang="en-US" sz="2400" b="1" dirty="0" smtClean="0"/>
              <a:t>prioritize</a:t>
            </a:r>
            <a:r>
              <a:rPr lang="en-US" sz="2400" dirty="0" smtClean="0"/>
              <a:t> projects.</a:t>
            </a:r>
          </a:p>
          <a:p>
            <a:pPr lvl="1"/>
            <a:r>
              <a:rPr lang="en-US" sz="2400" b="1" dirty="0" smtClean="0"/>
              <a:t>Design</a:t>
            </a:r>
            <a:r>
              <a:rPr lang="en-US" sz="2400" dirty="0" smtClean="0"/>
              <a:t> priority projects.</a:t>
            </a:r>
          </a:p>
          <a:p>
            <a:pPr lvl="1"/>
            <a:r>
              <a:rPr lang="en-US" sz="2400" b="1" dirty="0" smtClean="0"/>
              <a:t>Draft</a:t>
            </a:r>
            <a:r>
              <a:rPr lang="en-US" sz="2400" dirty="0" smtClean="0"/>
              <a:t> reports describing survey results and priority projects.</a:t>
            </a:r>
          </a:p>
          <a:p>
            <a:pPr lvl="1"/>
            <a:r>
              <a:rPr lang="en-US" sz="2400" b="1" dirty="0" smtClean="0"/>
              <a:t>Host</a:t>
            </a:r>
            <a:r>
              <a:rPr lang="en-US" sz="2400" dirty="0" smtClean="0"/>
              <a:t> a regional meeting to announce projects/implementation.</a:t>
            </a:r>
            <a:endParaRPr lang="en-US" sz="2400" dirty="0"/>
          </a:p>
        </p:txBody>
      </p:sp>
    </p:spTree>
    <p:extLst>
      <p:ext uri="{BB962C8B-B14F-4D97-AF65-F5344CB8AC3E}">
        <p14:creationId xmlns:p14="http://schemas.microsoft.com/office/powerpoint/2010/main" val="1016575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Implement</a:t>
            </a:r>
            <a:endParaRPr lang="en-US" dirty="0"/>
          </a:p>
        </p:txBody>
      </p:sp>
      <p:sp>
        <p:nvSpPr>
          <p:cNvPr id="3" name="Content Placeholder 2"/>
          <p:cNvSpPr>
            <a:spLocks noGrp="1"/>
          </p:cNvSpPr>
          <p:nvPr>
            <p:ph idx="1"/>
          </p:nvPr>
        </p:nvSpPr>
        <p:spPr/>
        <p:txBody>
          <a:bodyPr>
            <a:normAutofit/>
          </a:bodyPr>
          <a:lstStyle/>
          <a:p>
            <a:pPr marL="342900" lvl="1" indent="0" algn="ctr">
              <a:buNone/>
            </a:pPr>
            <a:r>
              <a:rPr lang="en-US" sz="4800" dirty="0" smtClean="0"/>
              <a:t>What types of projects get implemented?</a:t>
            </a:r>
            <a:endParaRPr lang="en-US" sz="4800" dirty="0"/>
          </a:p>
        </p:txBody>
      </p:sp>
      <p:graphicFrame>
        <p:nvGraphicFramePr>
          <p:cNvPr id="4" name="Diagram 3"/>
          <p:cNvGraphicFramePr/>
          <p:nvPr>
            <p:extLst>
              <p:ext uri="{D42A27DB-BD31-4B8C-83A1-F6EECF244321}">
                <p14:modId xmlns:p14="http://schemas.microsoft.com/office/powerpoint/2010/main" val="2209628311"/>
              </p:ext>
            </p:extLst>
          </p:nvPr>
        </p:nvGraphicFramePr>
        <p:xfrm>
          <a:off x="420757" y="2295939"/>
          <a:ext cx="83439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1304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Implement</a:t>
            </a:r>
            <a:endParaRPr lang="en-US" dirty="0"/>
          </a:p>
        </p:txBody>
      </p:sp>
      <p:sp>
        <p:nvSpPr>
          <p:cNvPr id="3" name="Content Placeholder 2"/>
          <p:cNvSpPr>
            <a:spLocks noGrp="1"/>
          </p:cNvSpPr>
          <p:nvPr>
            <p:ph idx="1"/>
          </p:nvPr>
        </p:nvSpPr>
        <p:spPr/>
        <p:txBody>
          <a:bodyPr>
            <a:normAutofit/>
          </a:bodyPr>
          <a:lstStyle/>
          <a:p>
            <a:pPr lvl="1"/>
            <a:r>
              <a:rPr lang="en-US" sz="2400" b="1" dirty="0" smtClean="0"/>
              <a:t>Develop</a:t>
            </a:r>
            <a:r>
              <a:rPr lang="en-US" sz="2400" dirty="0" smtClean="0"/>
              <a:t> project teams and commence work on projects.</a:t>
            </a:r>
          </a:p>
          <a:p>
            <a:pPr lvl="1"/>
            <a:r>
              <a:rPr lang="en-US" sz="2400" b="1" dirty="0" smtClean="0"/>
              <a:t>Sustain</a:t>
            </a:r>
            <a:r>
              <a:rPr lang="en-US" sz="2400" dirty="0" smtClean="0"/>
              <a:t> leadership.</a:t>
            </a:r>
          </a:p>
          <a:p>
            <a:pPr lvl="1"/>
            <a:r>
              <a:rPr lang="en-US" sz="2400" b="1" dirty="0" smtClean="0"/>
              <a:t>Provide</a:t>
            </a:r>
            <a:r>
              <a:rPr lang="en-US" sz="2400" dirty="0" smtClean="0"/>
              <a:t> updates on projects to the region .</a:t>
            </a:r>
          </a:p>
          <a:p>
            <a:pPr lvl="1"/>
            <a:r>
              <a:rPr lang="en-US" sz="2400" b="1" dirty="0" smtClean="0"/>
              <a:t>Evaluate</a:t>
            </a:r>
            <a:r>
              <a:rPr lang="en-US" sz="2400" dirty="0" smtClean="0"/>
              <a:t> projects.</a:t>
            </a:r>
          </a:p>
          <a:p>
            <a:pPr lvl="1"/>
            <a:r>
              <a:rPr lang="en-US" sz="2400" b="1" dirty="0" smtClean="0"/>
              <a:t>Sustain</a:t>
            </a:r>
            <a:r>
              <a:rPr lang="en-US" sz="2400" dirty="0" smtClean="0"/>
              <a:t> or </a:t>
            </a:r>
            <a:r>
              <a:rPr lang="en-US" sz="2400" b="1" dirty="0" smtClean="0"/>
              <a:t>conclude</a:t>
            </a:r>
            <a:r>
              <a:rPr lang="en-US" sz="2400" dirty="0" smtClean="0"/>
              <a:t> the BR&amp;E program.</a:t>
            </a:r>
            <a:endParaRPr lang="en-US" sz="2400" dirty="0"/>
          </a:p>
        </p:txBody>
      </p:sp>
      <p:graphicFrame>
        <p:nvGraphicFramePr>
          <p:cNvPr id="4" name="Diagram 3"/>
          <p:cNvGraphicFramePr/>
          <p:nvPr>
            <p:extLst>
              <p:ext uri="{D42A27DB-BD31-4B8C-83A1-F6EECF244321}">
                <p14:modId xmlns:p14="http://schemas.microsoft.com/office/powerpoint/2010/main" val="3119532111"/>
              </p:ext>
            </p:extLst>
          </p:nvPr>
        </p:nvGraphicFramePr>
        <p:xfrm>
          <a:off x="420757" y="2295939"/>
          <a:ext cx="83439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237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3" y="541526"/>
            <a:ext cx="6929437" cy="830074"/>
          </a:xfrm>
        </p:spPr>
        <p:txBody>
          <a:bodyPr>
            <a:noAutofit/>
          </a:bodyPr>
          <a:lstStyle/>
          <a:p>
            <a:r>
              <a:rPr lang="en-US" dirty="0" smtClean="0"/>
              <a:t>Timeline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4468077"/>
              </p:ext>
            </p:extLst>
          </p:nvPr>
        </p:nvGraphicFramePr>
        <p:xfrm>
          <a:off x="628650" y="1371600"/>
          <a:ext cx="5877658" cy="4927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1" name="Group 20"/>
          <p:cNvGrpSpPr/>
          <p:nvPr/>
        </p:nvGrpSpPr>
        <p:grpSpPr>
          <a:xfrm>
            <a:off x="6611814" y="1361623"/>
            <a:ext cx="1477108" cy="4884517"/>
            <a:chOff x="6752494" y="1361623"/>
            <a:chExt cx="1477108" cy="4884517"/>
          </a:xfrm>
        </p:grpSpPr>
        <p:sp>
          <p:nvSpPr>
            <p:cNvPr id="9" name="Freeform 8"/>
            <p:cNvSpPr/>
            <p:nvPr/>
          </p:nvSpPr>
          <p:spPr>
            <a:xfrm>
              <a:off x="6922479" y="3077627"/>
              <a:ext cx="1039018" cy="371078"/>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endParaRPr lang="en-US" sz="2900" kern="1200"/>
            </a:p>
          </p:txBody>
        </p:sp>
        <p:grpSp>
          <p:nvGrpSpPr>
            <p:cNvPr id="20" name="Group 19"/>
            <p:cNvGrpSpPr/>
            <p:nvPr/>
          </p:nvGrpSpPr>
          <p:grpSpPr>
            <a:xfrm>
              <a:off x="6752494" y="1361623"/>
              <a:ext cx="1477108" cy="4884517"/>
              <a:chOff x="6752494" y="1361623"/>
              <a:chExt cx="1477108" cy="4884517"/>
            </a:xfrm>
          </p:grpSpPr>
          <p:sp>
            <p:nvSpPr>
              <p:cNvPr id="7" name="Freeform 6"/>
              <p:cNvSpPr/>
              <p:nvPr/>
            </p:nvSpPr>
            <p:spPr>
              <a:xfrm>
                <a:off x="6922478" y="1361623"/>
                <a:ext cx="1039019" cy="1654900"/>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5" rIns="18416" bIns="537924" numCol="1" spcCol="1270" anchor="ctr" anchorCtr="0">
                <a:noAutofit/>
              </a:bodyPr>
              <a:lstStyle/>
              <a:p>
                <a:pPr lvl="0" algn="ctr" defTabSz="1289050">
                  <a:lnSpc>
                    <a:spcPct val="90000"/>
                  </a:lnSpc>
                  <a:spcBef>
                    <a:spcPct val="0"/>
                  </a:spcBef>
                  <a:spcAft>
                    <a:spcPct val="35000"/>
                  </a:spcAft>
                </a:pPr>
                <a:endParaRPr lang="en-US" sz="2900" kern="1200"/>
              </a:p>
            </p:txBody>
          </p:sp>
          <p:sp>
            <p:nvSpPr>
              <p:cNvPr id="11" name="Freeform 10"/>
              <p:cNvSpPr/>
              <p:nvPr/>
            </p:nvSpPr>
            <p:spPr>
              <a:xfrm>
                <a:off x="6959814" y="3456195"/>
                <a:ext cx="1039018" cy="1115805"/>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endParaRPr lang="en-US" sz="2900" kern="1200"/>
              </a:p>
            </p:txBody>
          </p:sp>
          <p:sp>
            <p:nvSpPr>
              <p:cNvPr id="13" name="Freeform 12"/>
              <p:cNvSpPr/>
              <p:nvPr/>
            </p:nvSpPr>
            <p:spPr>
              <a:xfrm>
                <a:off x="6959814" y="5503984"/>
                <a:ext cx="1039018" cy="742156"/>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endParaRPr lang="en-US" sz="2900" kern="1200"/>
              </a:p>
            </p:txBody>
          </p:sp>
          <p:sp>
            <p:nvSpPr>
              <p:cNvPr id="14" name="Freeform 13"/>
              <p:cNvSpPr/>
              <p:nvPr/>
            </p:nvSpPr>
            <p:spPr>
              <a:xfrm>
                <a:off x="6959814" y="4419601"/>
                <a:ext cx="1039018" cy="108438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endParaRPr lang="en-US" sz="2900" kern="1200"/>
              </a:p>
            </p:txBody>
          </p:sp>
          <p:sp>
            <p:nvSpPr>
              <p:cNvPr id="15" name="TextBox 14"/>
              <p:cNvSpPr txBox="1"/>
              <p:nvPr/>
            </p:nvSpPr>
            <p:spPr>
              <a:xfrm>
                <a:off x="6799384" y="2074747"/>
                <a:ext cx="1307124" cy="369332"/>
              </a:xfrm>
              <a:prstGeom prst="rect">
                <a:avLst/>
              </a:prstGeom>
              <a:noFill/>
            </p:spPr>
            <p:txBody>
              <a:bodyPr wrap="square" rtlCol="0">
                <a:spAutoFit/>
              </a:bodyPr>
              <a:lstStyle/>
              <a:p>
                <a:pPr algn="ctr"/>
                <a:r>
                  <a:rPr lang="en-US" dirty="0" smtClean="0"/>
                  <a:t>1-2 Months</a:t>
                </a:r>
                <a:endParaRPr lang="en-US" dirty="0"/>
              </a:p>
            </p:txBody>
          </p:sp>
          <p:sp>
            <p:nvSpPr>
              <p:cNvPr id="16" name="TextBox 15"/>
              <p:cNvSpPr txBox="1"/>
              <p:nvPr/>
            </p:nvSpPr>
            <p:spPr>
              <a:xfrm>
                <a:off x="6869724" y="3086863"/>
                <a:ext cx="1219198" cy="369332"/>
              </a:xfrm>
              <a:prstGeom prst="rect">
                <a:avLst/>
              </a:prstGeom>
              <a:noFill/>
            </p:spPr>
            <p:txBody>
              <a:bodyPr wrap="square" rtlCol="0">
                <a:spAutoFit/>
              </a:bodyPr>
              <a:lstStyle/>
              <a:p>
                <a:r>
                  <a:rPr lang="en-US" dirty="0" smtClean="0"/>
                  <a:t>2-4 Weeks</a:t>
                </a:r>
                <a:endParaRPr lang="en-US" dirty="0"/>
              </a:p>
            </p:txBody>
          </p:sp>
          <p:sp>
            <p:nvSpPr>
              <p:cNvPr id="17" name="TextBox 16"/>
              <p:cNvSpPr txBox="1"/>
              <p:nvPr/>
            </p:nvSpPr>
            <p:spPr>
              <a:xfrm>
                <a:off x="6752494" y="3825752"/>
                <a:ext cx="1477108" cy="369332"/>
              </a:xfrm>
              <a:prstGeom prst="rect">
                <a:avLst/>
              </a:prstGeom>
              <a:noFill/>
            </p:spPr>
            <p:txBody>
              <a:bodyPr wrap="square" rtlCol="0">
                <a:spAutoFit/>
              </a:bodyPr>
              <a:lstStyle/>
              <a:p>
                <a:pPr algn="ctr"/>
                <a:r>
                  <a:rPr lang="en-US" dirty="0" smtClean="0"/>
                  <a:t>1-2 Months</a:t>
                </a:r>
                <a:endParaRPr lang="en-US" dirty="0"/>
              </a:p>
            </p:txBody>
          </p:sp>
          <p:sp>
            <p:nvSpPr>
              <p:cNvPr id="18" name="TextBox 17"/>
              <p:cNvSpPr txBox="1"/>
              <p:nvPr/>
            </p:nvSpPr>
            <p:spPr>
              <a:xfrm>
                <a:off x="6904894" y="4777126"/>
                <a:ext cx="1219198" cy="369332"/>
              </a:xfrm>
              <a:prstGeom prst="rect">
                <a:avLst/>
              </a:prstGeom>
              <a:noFill/>
            </p:spPr>
            <p:txBody>
              <a:bodyPr wrap="square" rtlCol="0">
                <a:spAutoFit/>
              </a:bodyPr>
              <a:lstStyle/>
              <a:p>
                <a:r>
                  <a:rPr lang="en-US" dirty="0" smtClean="0"/>
                  <a:t>3-4 Weeks</a:t>
                </a:r>
                <a:endParaRPr lang="en-US" dirty="0"/>
              </a:p>
            </p:txBody>
          </p:sp>
          <p:sp>
            <p:nvSpPr>
              <p:cNvPr id="19" name="TextBox 18"/>
              <p:cNvSpPr txBox="1"/>
              <p:nvPr/>
            </p:nvSpPr>
            <p:spPr>
              <a:xfrm>
                <a:off x="6957649" y="5707981"/>
                <a:ext cx="1219198" cy="369332"/>
              </a:xfrm>
              <a:prstGeom prst="rect">
                <a:avLst/>
              </a:prstGeom>
              <a:noFill/>
            </p:spPr>
            <p:txBody>
              <a:bodyPr wrap="square" rtlCol="0">
                <a:spAutoFit/>
              </a:bodyPr>
              <a:lstStyle/>
              <a:p>
                <a:r>
                  <a:rPr lang="en-US" dirty="0" smtClean="0"/>
                  <a:t>1-3 Years</a:t>
                </a:r>
                <a:endParaRPr lang="en-US" dirty="0"/>
              </a:p>
            </p:txBody>
          </p:sp>
        </p:grpSp>
      </p:grpSp>
    </p:spTree>
    <p:extLst>
      <p:ext uri="{BB962C8B-B14F-4D97-AF65-F5344CB8AC3E}">
        <p14:creationId xmlns:p14="http://schemas.microsoft.com/office/powerpoint/2010/main" val="323927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wheel.ie/sites/default/files/followership.png"/>
          <p:cNvPicPr>
            <a:picLocks noChangeAspect="1" noChangeArrowheads="1"/>
          </p:cNvPicPr>
          <p:nvPr/>
        </p:nvPicPr>
        <p:blipFill rotWithShape="1">
          <a:blip r:embed="rId3">
            <a:clrChange>
              <a:clrFrom>
                <a:srgbClr val="FBFBFB"/>
              </a:clrFrom>
              <a:clrTo>
                <a:srgbClr val="FBFBFB">
                  <a:alpha val="0"/>
                </a:srgbClr>
              </a:clrTo>
            </a:clrChange>
            <a:extLst>
              <a:ext uri="{28A0092B-C50C-407E-A947-70E740481C1C}">
                <a14:useLocalDpi xmlns:a14="http://schemas.microsoft.com/office/drawing/2010/main" val="0"/>
              </a:ext>
            </a:extLst>
          </a:blip>
          <a:srcRect r="4634" b="13701"/>
          <a:stretch/>
        </p:blipFill>
        <p:spPr bwMode="auto">
          <a:xfrm>
            <a:off x="3386438" y="1600200"/>
            <a:ext cx="5128912" cy="297765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8650" y="411076"/>
            <a:ext cx="7886700" cy="1189124"/>
          </a:xfrm>
        </p:spPr>
        <p:txBody>
          <a:bodyPr>
            <a:normAutofit/>
          </a:bodyPr>
          <a:lstStyle/>
          <a:p>
            <a:r>
              <a:rPr lang="en-US" dirty="0" smtClean="0"/>
              <a:t>What Resources Are Required?</a:t>
            </a:r>
            <a:endParaRPr lang="en-US" dirty="0"/>
          </a:p>
        </p:txBody>
      </p:sp>
      <p:sp>
        <p:nvSpPr>
          <p:cNvPr id="3" name="Content Placeholder 2"/>
          <p:cNvSpPr>
            <a:spLocks noGrp="1"/>
          </p:cNvSpPr>
          <p:nvPr>
            <p:ph idx="1"/>
          </p:nvPr>
        </p:nvSpPr>
        <p:spPr>
          <a:xfrm>
            <a:off x="296517" y="1600200"/>
            <a:ext cx="6392382" cy="4876800"/>
          </a:xfrm>
        </p:spPr>
        <p:txBody>
          <a:bodyPr>
            <a:normAutofit/>
          </a:bodyPr>
          <a:lstStyle/>
          <a:p>
            <a:pPr lvl="1"/>
            <a:r>
              <a:rPr lang="en-US" sz="2400" dirty="0" smtClean="0"/>
              <a:t>Leadership</a:t>
            </a:r>
          </a:p>
          <a:p>
            <a:pPr lvl="1"/>
            <a:endParaRPr lang="en-US" sz="2400" dirty="0" smtClean="0"/>
          </a:p>
          <a:p>
            <a:pPr lvl="1"/>
            <a:r>
              <a:rPr lang="en-US" sz="2400" dirty="0" smtClean="0"/>
              <a:t>Volunteers</a:t>
            </a:r>
          </a:p>
          <a:p>
            <a:pPr lvl="1"/>
            <a:endParaRPr lang="en-US" sz="2400" dirty="0" smtClean="0"/>
          </a:p>
          <a:p>
            <a:pPr lvl="1"/>
            <a:r>
              <a:rPr lang="en-US" sz="2400" dirty="0" smtClean="0"/>
              <a:t>Organizational capacity</a:t>
            </a:r>
          </a:p>
          <a:p>
            <a:pPr lvl="1"/>
            <a:endParaRPr lang="en-US" sz="2400" dirty="0" smtClean="0"/>
          </a:p>
          <a:p>
            <a:pPr lvl="1"/>
            <a:r>
              <a:rPr lang="en-US" sz="2400" dirty="0" smtClean="0"/>
              <a:t>Analytical capacity</a:t>
            </a:r>
          </a:p>
          <a:p>
            <a:pPr lvl="1"/>
            <a:endParaRPr lang="en-US" sz="2400" dirty="0" smtClean="0"/>
          </a:p>
          <a:p>
            <a:pPr lvl="1"/>
            <a:r>
              <a:rPr lang="en-US" sz="2400" dirty="0" smtClean="0"/>
              <a:t>Commitment/buy-in from businesses, </a:t>
            </a:r>
            <a:br>
              <a:rPr lang="en-US" sz="2400" dirty="0" smtClean="0"/>
            </a:br>
            <a:r>
              <a:rPr lang="en-US" sz="2400" dirty="0" smtClean="0"/>
              <a:t>governments and residents </a:t>
            </a:r>
          </a:p>
          <a:p>
            <a:pPr lvl="1"/>
            <a:endParaRPr lang="en-US" sz="2400" dirty="0" smtClean="0"/>
          </a:p>
          <a:p>
            <a:pPr lvl="1"/>
            <a:r>
              <a:rPr lang="en-US" sz="2400" dirty="0" smtClean="0"/>
              <a:t>Funding</a:t>
            </a:r>
            <a:endParaRPr lang="en-US" sz="2400" dirty="0"/>
          </a:p>
        </p:txBody>
      </p:sp>
    </p:spTree>
    <p:extLst>
      <p:ext uri="{BB962C8B-B14F-4D97-AF65-F5344CB8AC3E}">
        <p14:creationId xmlns:p14="http://schemas.microsoft.com/office/powerpoint/2010/main" val="1269319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1526"/>
            <a:ext cx="7886700" cy="830074"/>
          </a:xfrm>
        </p:spPr>
        <p:txBody>
          <a:bodyPr>
            <a:noAutofit/>
          </a:bodyPr>
          <a:lstStyle/>
          <a:p>
            <a:r>
              <a:rPr lang="en-US" dirty="0" smtClean="0"/>
              <a:t>Summary of Estimated Time Commitments</a:t>
            </a:r>
            <a:endParaRPr lang="en-US" dirty="0"/>
          </a:p>
        </p:txBody>
      </p:sp>
      <p:pic>
        <p:nvPicPr>
          <p:cNvPr id="1026" name="Picture 2"/>
          <p:cNvPicPr>
            <a:picLocks noGrp="1" noChangeAspect="1" noChangeArrowheads="1"/>
          </p:cNvPicPr>
          <p:nvPr>
            <p:ph idx="1"/>
          </p:nvPr>
        </p:nvPicPr>
        <p:blipFill rotWithShape="1">
          <a:blip r:embed="rId3">
            <a:grayscl/>
            <a:extLst>
              <a:ext uri="{28A0092B-C50C-407E-A947-70E740481C1C}">
                <a14:useLocalDpi xmlns:a14="http://schemas.microsoft.com/office/drawing/2010/main" val="0"/>
              </a:ext>
            </a:extLst>
          </a:blip>
          <a:srcRect t="7826" b="12711"/>
          <a:stretch/>
        </p:blipFill>
        <p:spPr bwMode="auto">
          <a:xfrm>
            <a:off x="163223" y="1447801"/>
            <a:ext cx="8904577" cy="4343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0909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65326"/>
            <a:ext cx="7886700" cy="830074"/>
          </a:xfrm>
        </p:spPr>
        <p:txBody>
          <a:bodyPr/>
          <a:lstStyle/>
          <a:p>
            <a:r>
              <a:rPr lang="en-US" dirty="0" smtClean="0"/>
              <a:t>Regional Assessment</a:t>
            </a:r>
            <a:endParaRPr lang="en-US" dirty="0"/>
          </a:p>
        </p:txBody>
      </p:sp>
      <p:sp>
        <p:nvSpPr>
          <p:cNvPr id="3" name="Content Placeholder 2"/>
          <p:cNvSpPr>
            <a:spLocks noGrp="1"/>
          </p:cNvSpPr>
          <p:nvPr>
            <p:ph idx="1"/>
          </p:nvPr>
        </p:nvSpPr>
        <p:spPr>
          <a:xfrm>
            <a:off x="628650" y="1533525"/>
            <a:ext cx="7886700" cy="4351338"/>
          </a:xfrm>
        </p:spPr>
        <p:txBody>
          <a:bodyPr>
            <a:normAutofit/>
          </a:bodyPr>
          <a:lstStyle/>
          <a:p>
            <a:pPr lvl="1"/>
            <a:r>
              <a:rPr lang="en-US" sz="2800" dirty="0" smtClean="0"/>
              <a:t>Are we ready to take on a BR&amp;E program? </a:t>
            </a:r>
          </a:p>
          <a:p>
            <a:pPr lvl="1"/>
            <a:endParaRPr lang="en-US" sz="2800" dirty="0" smtClean="0"/>
          </a:p>
          <a:p>
            <a:pPr lvl="1"/>
            <a:r>
              <a:rPr lang="en-US" sz="2800" dirty="0" smtClean="0"/>
              <a:t>If not, where do we need to focus our efforts to get ready?</a:t>
            </a:r>
          </a:p>
          <a:p>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2031" y="3248233"/>
            <a:ext cx="2857500" cy="2428875"/>
          </a:xfrm>
          <a:prstGeom prst="rect">
            <a:avLst/>
          </a:prstGeom>
        </p:spPr>
      </p:pic>
    </p:spTree>
    <p:extLst>
      <p:ext uri="{BB962C8B-B14F-4D97-AF65-F5344CB8AC3E}">
        <p14:creationId xmlns:p14="http://schemas.microsoft.com/office/powerpoint/2010/main" val="766037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19326"/>
            <a:ext cx="8534400" cy="830074"/>
          </a:xfrm>
        </p:spPr>
        <p:txBody>
          <a:bodyPr>
            <a:normAutofit fontScale="90000"/>
          </a:bodyPr>
          <a:lstStyle/>
          <a:p>
            <a:r>
              <a:rPr lang="en-US" dirty="0" smtClean="0"/>
              <a:t>Where Can the Region Get Assistance to Initiate a BRE Strategy?</a:t>
            </a:r>
            <a:endParaRPr lang="en-US" dirty="0"/>
          </a:p>
        </p:txBody>
      </p:sp>
      <p:sp>
        <p:nvSpPr>
          <p:cNvPr id="3" name="Content Placeholder 2"/>
          <p:cNvSpPr>
            <a:spLocks noGrp="1"/>
          </p:cNvSpPr>
          <p:nvPr>
            <p:ph idx="1"/>
          </p:nvPr>
        </p:nvSpPr>
        <p:spPr>
          <a:xfrm>
            <a:off x="457200" y="2451100"/>
            <a:ext cx="8229600" cy="3675063"/>
          </a:xfrm>
        </p:spPr>
        <p:txBody>
          <a:bodyPr>
            <a:normAutofit/>
          </a:bodyPr>
          <a:lstStyle/>
          <a:p>
            <a:r>
              <a:rPr lang="en-US" sz="2800" dirty="0" smtClean="0"/>
              <a:t>SET State Resource Team</a:t>
            </a:r>
            <a:endParaRPr lang="en-US" sz="2400" dirty="0" smtClean="0"/>
          </a:p>
          <a:p>
            <a:pPr lvl="1"/>
            <a:endParaRPr lang="en-US" sz="2400" dirty="0"/>
          </a:p>
          <a:p>
            <a:r>
              <a:rPr lang="en-US" sz="2800" dirty="0" smtClean="0"/>
              <a:t>Business Retention and Expansion International</a:t>
            </a:r>
          </a:p>
          <a:p>
            <a:pPr lvl="1"/>
            <a:r>
              <a:rPr lang="en-US" sz="2400" dirty="0" smtClean="0">
                <a:hlinkClick r:id="rId3"/>
              </a:rPr>
              <a:t>http://www.brei.org</a:t>
            </a:r>
            <a:endParaRPr lang="en-US" sz="2400"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1407" y="3901281"/>
            <a:ext cx="2504661" cy="2504661"/>
          </a:xfrm>
          <a:prstGeom prst="rect">
            <a:avLst/>
          </a:prstGeom>
        </p:spPr>
      </p:pic>
    </p:spTree>
    <p:extLst>
      <p:ext uri="{BB962C8B-B14F-4D97-AF65-F5344CB8AC3E}">
        <p14:creationId xmlns:p14="http://schemas.microsoft.com/office/powerpoint/2010/main" val="2387416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rPr>
              <a:t>Questions?</a:t>
            </a:r>
            <a:endParaRPr lang="en-US" b="1" dirty="0">
              <a:solidFill>
                <a:schemeClr val="bg1"/>
              </a:solidFill>
            </a:endParaRPr>
          </a:p>
        </p:txBody>
      </p:sp>
    </p:spTree>
    <p:extLst>
      <p:ext uri="{BB962C8B-B14F-4D97-AF65-F5344CB8AC3E}">
        <p14:creationId xmlns:p14="http://schemas.microsoft.com/office/powerpoint/2010/main" val="2069147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397" y="934390"/>
            <a:ext cx="3800192" cy="2387600"/>
          </a:xfrm>
        </p:spPr>
        <p:txBody>
          <a:bodyPr/>
          <a:lstStyle/>
          <a:p>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8710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Outline</a:t>
            </a:r>
            <a:endParaRPr lang="en-US" dirty="0">
              <a:effectLst/>
            </a:endParaRPr>
          </a:p>
        </p:txBody>
      </p:sp>
      <p:sp>
        <p:nvSpPr>
          <p:cNvPr id="3" name="Content Placeholder 2"/>
          <p:cNvSpPr>
            <a:spLocks noGrp="1"/>
          </p:cNvSpPr>
          <p:nvPr>
            <p:ph idx="1"/>
          </p:nvPr>
        </p:nvSpPr>
        <p:spPr/>
        <p:txBody>
          <a:bodyPr>
            <a:normAutofit/>
          </a:bodyPr>
          <a:lstStyle/>
          <a:p>
            <a:r>
              <a:rPr lang="en-US" sz="2400" dirty="0" smtClean="0"/>
              <a:t>Why focus on existing businesses?</a:t>
            </a:r>
          </a:p>
          <a:p>
            <a:endParaRPr lang="en-US" sz="2400" dirty="0" smtClean="0"/>
          </a:p>
          <a:p>
            <a:r>
              <a:rPr lang="en-US" sz="2400" dirty="0" smtClean="0"/>
              <a:t>What is Business Retention and Expansion?</a:t>
            </a:r>
          </a:p>
          <a:p>
            <a:endParaRPr lang="en-US" sz="2400" dirty="0" smtClean="0"/>
          </a:p>
          <a:p>
            <a:r>
              <a:rPr lang="en-US" sz="2400" dirty="0" smtClean="0"/>
              <a:t>How does the process work?</a:t>
            </a:r>
          </a:p>
          <a:p>
            <a:endParaRPr lang="en-US" sz="2400" dirty="0"/>
          </a:p>
          <a:p>
            <a:r>
              <a:rPr lang="en-US" sz="2400" dirty="0" smtClean="0"/>
              <a:t>Where can I get support/assistance to initiate a BR&amp;E strategy in my region?</a:t>
            </a:r>
            <a:endParaRPr lang="en-US" sz="2400" dirty="0"/>
          </a:p>
        </p:txBody>
      </p:sp>
    </p:spTree>
    <p:extLst>
      <p:ext uri="{BB962C8B-B14F-4D97-AF65-F5344CB8AC3E}">
        <p14:creationId xmlns:p14="http://schemas.microsoft.com/office/powerpoint/2010/main" val="586911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Why Focus on Existing </a:t>
            </a:r>
            <a:r>
              <a:rPr lang="en-US" dirty="0">
                <a:effectLst/>
              </a:rPr>
              <a:t>B</a:t>
            </a:r>
            <a:r>
              <a:rPr lang="en-US" dirty="0" smtClean="0">
                <a:effectLst/>
              </a:rPr>
              <a:t>usinesses?</a:t>
            </a:r>
            <a:endParaRPr lang="en-US" dirty="0">
              <a:effectLst/>
            </a:endParaRPr>
          </a:p>
        </p:txBody>
      </p:sp>
      <p:graphicFrame>
        <p:nvGraphicFramePr>
          <p:cNvPr id="4" name="Table 3"/>
          <p:cNvGraphicFramePr>
            <a:graphicFrameLocks noGrp="1"/>
          </p:cNvGraphicFramePr>
          <p:nvPr>
            <p:extLst/>
          </p:nvPr>
        </p:nvGraphicFramePr>
        <p:xfrm>
          <a:off x="381000" y="1219200"/>
          <a:ext cx="8448251" cy="4674448"/>
        </p:xfrm>
        <a:graphic>
          <a:graphicData uri="http://schemas.openxmlformats.org/drawingml/2006/table">
            <a:tbl>
              <a:tblPr>
                <a:tableStyleId>{5C22544A-7EE6-4342-B048-85BDC9FD1C3A}</a:tableStyleId>
              </a:tblPr>
              <a:tblGrid>
                <a:gridCol w="1979403">
                  <a:extLst>
                    <a:ext uri="{9D8B030D-6E8A-4147-A177-3AD203B41FA5}">
                      <a16:colId xmlns:a16="http://schemas.microsoft.com/office/drawing/2014/main" xmlns="" val="20000"/>
                    </a:ext>
                  </a:extLst>
                </a:gridCol>
                <a:gridCol w="808606">
                  <a:extLst>
                    <a:ext uri="{9D8B030D-6E8A-4147-A177-3AD203B41FA5}">
                      <a16:colId xmlns:a16="http://schemas.microsoft.com/office/drawing/2014/main" xmlns="" val="20001"/>
                    </a:ext>
                  </a:extLst>
                </a:gridCol>
                <a:gridCol w="808606">
                  <a:extLst>
                    <a:ext uri="{9D8B030D-6E8A-4147-A177-3AD203B41FA5}">
                      <a16:colId xmlns:a16="http://schemas.microsoft.com/office/drawing/2014/main" xmlns="" val="20002"/>
                    </a:ext>
                  </a:extLst>
                </a:gridCol>
                <a:gridCol w="808606">
                  <a:extLst>
                    <a:ext uri="{9D8B030D-6E8A-4147-A177-3AD203B41FA5}">
                      <a16:colId xmlns:a16="http://schemas.microsoft.com/office/drawing/2014/main" xmlns="" val="20003"/>
                    </a:ext>
                  </a:extLst>
                </a:gridCol>
                <a:gridCol w="808606">
                  <a:extLst>
                    <a:ext uri="{9D8B030D-6E8A-4147-A177-3AD203B41FA5}">
                      <a16:colId xmlns:a16="http://schemas.microsoft.com/office/drawing/2014/main" xmlns="" val="20004"/>
                    </a:ext>
                  </a:extLst>
                </a:gridCol>
                <a:gridCol w="808606">
                  <a:extLst>
                    <a:ext uri="{9D8B030D-6E8A-4147-A177-3AD203B41FA5}">
                      <a16:colId xmlns:a16="http://schemas.microsoft.com/office/drawing/2014/main" xmlns="" val="20005"/>
                    </a:ext>
                  </a:extLst>
                </a:gridCol>
                <a:gridCol w="808606">
                  <a:extLst>
                    <a:ext uri="{9D8B030D-6E8A-4147-A177-3AD203B41FA5}">
                      <a16:colId xmlns:a16="http://schemas.microsoft.com/office/drawing/2014/main" xmlns="" val="20006"/>
                    </a:ext>
                  </a:extLst>
                </a:gridCol>
                <a:gridCol w="808606">
                  <a:extLst>
                    <a:ext uri="{9D8B030D-6E8A-4147-A177-3AD203B41FA5}">
                      <a16:colId xmlns:a16="http://schemas.microsoft.com/office/drawing/2014/main" xmlns="" val="20007"/>
                    </a:ext>
                  </a:extLst>
                </a:gridCol>
                <a:gridCol w="808606">
                  <a:extLst>
                    <a:ext uri="{9D8B030D-6E8A-4147-A177-3AD203B41FA5}">
                      <a16:colId xmlns:a16="http://schemas.microsoft.com/office/drawing/2014/main" xmlns="" val="20008"/>
                    </a:ext>
                  </a:extLst>
                </a:gridCol>
              </a:tblGrid>
              <a:tr h="356898">
                <a:tc>
                  <a:txBody>
                    <a:bodyPr/>
                    <a:lstStyle/>
                    <a:p>
                      <a:pPr algn="l" fontAlgn="b"/>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fontAlgn="b"/>
                      <a:r>
                        <a:rPr lang="en-US" sz="1900" u="none" strike="noStrike" dirty="0">
                          <a:effectLst/>
                        </a:rPr>
                        <a:t>Creek</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algn="ctr" fontAlgn="b"/>
                      <a:r>
                        <a:rPr lang="en-US" sz="1900" u="none" strike="noStrike">
                          <a:effectLst/>
                        </a:rPr>
                        <a:t>Lincoln</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algn="ctr" fontAlgn="b"/>
                      <a:r>
                        <a:rPr lang="en-US" sz="1900" u="none" strike="noStrike">
                          <a:effectLst/>
                        </a:rPr>
                        <a:t>Payne</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gridSpan="2">
                  <a:txBody>
                    <a:bodyPr/>
                    <a:lstStyle/>
                    <a:p>
                      <a:pPr algn="ctr" fontAlgn="b"/>
                      <a:r>
                        <a:rPr lang="en-US" sz="1900" u="none" strike="noStrike">
                          <a:effectLst/>
                        </a:rPr>
                        <a:t>Region</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0"/>
                  </a:ext>
                </a:extLst>
              </a:tr>
              <a:tr h="356898">
                <a:tc>
                  <a:txBody>
                    <a:bodyPr/>
                    <a:lstStyle/>
                    <a:p>
                      <a:pPr algn="l" fontAlgn="b"/>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2013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860242">
                <a:tc>
                  <a:txBody>
                    <a:bodyPr/>
                    <a:lstStyle/>
                    <a:p>
                      <a:pPr algn="l" fontAlgn="b"/>
                      <a:r>
                        <a:rPr lang="en-US" sz="1900" b="1" u="none" strike="noStrike" dirty="0" smtClean="0">
                          <a:effectLst/>
                        </a:rPr>
                        <a:t>Jobs by Establishment Type</a:t>
                      </a:r>
                    </a:p>
                    <a:p>
                      <a:pPr algn="l" fontAlgn="b"/>
                      <a:r>
                        <a:rPr lang="en-US" sz="1900" b="1" i="0" u="none" strike="noStrike" dirty="0" smtClean="0">
                          <a:solidFill>
                            <a:srgbClr val="000000"/>
                          </a:solidFill>
                          <a:effectLst/>
                          <a:latin typeface="Calibri"/>
                        </a:rPr>
                        <a:t>(in thousands)</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26.5</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28</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10.3</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10.3</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50.8</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61.2</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87.6</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99.5</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56898">
                <a:tc>
                  <a:txBody>
                    <a:bodyPr/>
                    <a:lstStyle/>
                    <a:p>
                      <a:pPr algn="l" fontAlgn="b"/>
                      <a:r>
                        <a:rPr lang="en-US" sz="1900" u="none" strike="noStrike" dirty="0">
                          <a:effectLst/>
                        </a:rPr>
                        <a:t>Resident Businesses</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80.7%</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78.5%</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81.0%</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78.6%</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82.3%</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82.3%</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81.7%</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80.8%</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56898">
                <a:tc>
                  <a:txBody>
                    <a:bodyPr/>
                    <a:lstStyle/>
                    <a:p>
                      <a:pPr algn="l" fontAlgn="b"/>
                      <a:r>
                        <a:rPr lang="en-US" sz="1900" u="none" strike="noStrike" dirty="0">
                          <a:effectLst/>
                        </a:rPr>
                        <a:t>Nonresident</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11.9%</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12.5%</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8.8%</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8.0%</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9.1%</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9.0%</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9.9%</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9.9%</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56898">
                <a:tc>
                  <a:txBody>
                    <a:bodyPr/>
                    <a:lstStyle/>
                    <a:p>
                      <a:pPr algn="l" fontAlgn="b"/>
                      <a:r>
                        <a:rPr lang="en-US" sz="1900" u="none" strike="noStrike" dirty="0">
                          <a:effectLst/>
                        </a:rPr>
                        <a:t>Noncommercial</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7.3%</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9.0%</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10.2%</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13.4%</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8.6%</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8.7%</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8.4%</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900" u="none" strike="noStrike" dirty="0">
                          <a:effectLst/>
                        </a:rPr>
                        <a:t>9.3%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575879">
                <a:tc>
                  <a:txBody>
                    <a:bodyPr/>
                    <a:lstStyle/>
                    <a:p>
                      <a:pPr algn="l" fontAlgn="b"/>
                      <a:r>
                        <a:rPr lang="en-US" sz="1900" b="1" u="none" strike="noStrike" dirty="0">
                          <a:effectLst/>
                        </a:rPr>
                        <a:t>Jobs </a:t>
                      </a:r>
                      <a:r>
                        <a:rPr lang="en-US" sz="1900" b="1" u="none" strike="noStrike" dirty="0" smtClean="0">
                          <a:effectLst/>
                        </a:rPr>
                        <a:t>Gained</a:t>
                      </a:r>
                    </a:p>
                    <a:p>
                      <a:pPr algn="l" fontAlgn="b"/>
                      <a:r>
                        <a:rPr lang="en-US" sz="1900" b="1" i="0" u="none" strike="noStrike" dirty="0" smtClean="0">
                          <a:solidFill>
                            <a:srgbClr val="000000"/>
                          </a:solidFill>
                          <a:effectLst/>
                          <a:latin typeface="Calibri"/>
                        </a:rPr>
                        <a:t>(in thousands)</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2.2</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2.8</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1.2</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1.1</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3.1</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9</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6.5</a:t>
                      </a:r>
                      <a:endParaRPr lang="en-US" sz="1900" b="1"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900" b="1" u="none" strike="noStrike" dirty="0">
                          <a:effectLst/>
                        </a:rPr>
                        <a:t>12.9</a:t>
                      </a:r>
                      <a:endParaRPr lang="en-US" sz="1900" b="1"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56898">
                <a:tc>
                  <a:txBody>
                    <a:bodyPr/>
                    <a:lstStyle/>
                    <a:p>
                      <a:pPr algn="l" fontAlgn="b"/>
                      <a:r>
                        <a:rPr lang="en-US" sz="1900" u="none" strike="noStrike" dirty="0">
                          <a:effectLst/>
                        </a:rPr>
                        <a:t>New Startups</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71.8%</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57.6%</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75.8%</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71.5%</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63.6%</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86.2%</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68.6%</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78.7%</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56898">
                <a:tc>
                  <a:txBody>
                    <a:bodyPr/>
                    <a:lstStyle/>
                    <a:p>
                      <a:pPr algn="l" fontAlgn="b"/>
                      <a:r>
                        <a:rPr lang="en-US" sz="1900" u="none" strike="noStrike">
                          <a:effectLst/>
                        </a:rPr>
                        <a:t>Expansion Startups</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4.0%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10.3%</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3.1%</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8.6%</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3.9%</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2.9%</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3.8%</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5.0%</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56898">
                <a:tc>
                  <a:txBody>
                    <a:bodyPr/>
                    <a:lstStyle/>
                    <a:p>
                      <a:pPr algn="l" fontAlgn="b"/>
                      <a:r>
                        <a:rPr lang="en-US" sz="1900" u="none" strike="noStrike">
                          <a:effectLst/>
                        </a:rPr>
                        <a:t>Expansions</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14.7%</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18.1%</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15.9%</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17.4%</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27.5%</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10.4%</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21.0%</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12.7%</a:t>
                      </a:r>
                      <a:endParaRPr lang="en-US" sz="1900" b="0" i="0" u="none" strike="noStrike">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56898">
                <a:tc>
                  <a:txBody>
                    <a:bodyPr/>
                    <a:lstStyle/>
                    <a:p>
                      <a:pPr algn="l" fontAlgn="b"/>
                      <a:r>
                        <a:rPr lang="en-US" sz="1900" u="none" strike="noStrike" dirty="0">
                          <a:effectLst/>
                        </a:rPr>
                        <a:t>Move in</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a:effectLst/>
                        </a:rPr>
                        <a:t>9.6%</a:t>
                      </a:r>
                      <a:endParaRPr lang="en-US" sz="1900" b="0" i="0" u="none" strike="noStrike">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14.0%</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5.2%</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2.5%</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4.9%</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0.5%</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6.5%</a:t>
                      </a:r>
                      <a:endParaRPr lang="en-US" sz="1900" b="0" i="0" u="none" strike="noStrike" dirty="0">
                        <a:solidFill>
                          <a:srgbClr val="000000"/>
                        </a:solidFill>
                        <a:effectLst/>
                        <a:latin typeface="Calibri"/>
                      </a:endParaRPr>
                    </a:p>
                  </a:txBody>
                  <a:tcPr marL="7283" marR="7283" marT="72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900" u="none" strike="noStrike" dirty="0">
                          <a:effectLst/>
                        </a:rPr>
                        <a:t>3.6%</a:t>
                      </a:r>
                      <a:endParaRPr lang="en-US" sz="1900" b="0" i="0" u="none" strike="noStrike" dirty="0">
                        <a:solidFill>
                          <a:srgbClr val="000000"/>
                        </a:solidFill>
                        <a:effectLst/>
                        <a:latin typeface="Calibri"/>
                      </a:endParaRPr>
                    </a:p>
                  </a:txBody>
                  <a:tcPr marL="7283" marR="7283" marT="72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3" name="TextBox 2"/>
          <p:cNvSpPr txBox="1"/>
          <p:nvPr/>
        </p:nvSpPr>
        <p:spPr>
          <a:xfrm>
            <a:off x="152400" y="6511995"/>
            <a:ext cx="8763000" cy="369332"/>
          </a:xfrm>
          <a:prstGeom prst="rect">
            <a:avLst/>
          </a:prstGeom>
          <a:noFill/>
        </p:spPr>
        <p:txBody>
          <a:bodyPr wrap="square" rtlCol="0">
            <a:spAutoFit/>
          </a:bodyPr>
          <a:lstStyle/>
          <a:p>
            <a:r>
              <a:rPr lang="en-US" dirty="0" smtClean="0">
                <a:solidFill>
                  <a:schemeClr val="bg1"/>
                </a:solidFill>
              </a:rPr>
              <a:t>Source: http://www.youreconomy.org</a:t>
            </a:r>
            <a:endParaRPr lang="en-US" dirty="0">
              <a:solidFill>
                <a:schemeClr val="bg1"/>
              </a:solidFill>
            </a:endParaRPr>
          </a:p>
        </p:txBody>
      </p:sp>
    </p:spTree>
    <p:extLst>
      <p:ext uri="{BB962C8B-B14F-4D97-AF65-F5344CB8AC3E}">
        <p14:creationId xmlns:p14="http://schemas.microsoft.com/office/powerpoint/2010/main" val="173892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Our Region</a:t>
            </a:r>
            <a:endParaRPr lang="en-US" dirty="0">
              <a:effectLs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What economic development practices does our region (or communities within the region) use for economic development?</a:t>
            </a:r>
          </a:p>
          <a:p>
            <a:pPr marL="514350" indent="-514350">
              <a:buFont typeface="+mj-lt"/>
              <a:buAutoNum type="arabicPeriod"/>
            </a:pPr>
            <a:endParaRPr lang="en-US" dirty="0" smtClean="0"/>
          </a:p>
          <a:p>
            <a:pPr marL="514350" indent="-514350">
              <a:buFont typeface="+mj-lt"/>
              <a:buAutoNum type="arabicPeriod"/>
            </a:pPr>
            <a:r>
              <a:rPr lang="en-US" dirty="0" smtClean="0"/>
              <a:t>What impact do these practices have on existing businesses?</a:t>
            </a:r>
          </a:p>
          <a:p>
            <a:pPr marL="514350" indent="-514350">
              <a:buFont typeface="+mj-lt"/>
              <a:buAutoNum type="arabicPeriod"/>
            </a:pPr>
            <a:endParaRPr lang="en-US" dirty="0" smtClean="0"/>
          </a:p>
          <a:p>
            <a:pPr marL="514350" indent="-514350">
              <a:buFont typeface="+mj-lt"/>
              <a:buAutoNum type="arabicPeriod"/>
            </a:pPr>
            <a:r>
              <a:rPr lang="en-US" dirty="0" smtClean="0"/>
              <a:t>Based upon the discussion, what implications/inferences can be made regarding these practices and job creation?</a:t>
            </a:r>
            <a:endParaRPr lang="en-US" dirty="0"/>
          </a:p>
        </p:txBody>
      </p:sp>
    </p:spTree>
    <p:extLst>
      <p:ext uri="{BB962C8B-B14F-4D97-AF65-F5344CB8AC3E}">
        <p14:creationId xmlns:p14="http://schemas.microsoft.com/office/powerpoint/2010/main" val="47098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1526"/>
            <a:ext cx="7886700" cy="830074"/>
          </a:xfrm>
        </p:spPr>
        <p:txBody>
          <a:bodyPr>
            <a:normAutofit fontScale="90000"/>
          </a:bodyPr>
          <a:lstStyle/>
          <a:p>
            <a:r>
              <a:rPr lang="en-US" dirty="0" smtClean="0">
                <a:effectLst/>
              </a:rPr>
              <a:t>What is Business </a:t>
            </a:r>
            <a:br>
              <a:rPr lang="en-US" dirty="0" smtClean="0">
                <a:effectLst/>
              </a:rPr>
            </a:br>
            <a:r>
              <a:rPr lang="en-US" dirty="0" smtClean="0">
                <a:effectLst/>
              </a:rPr>
              <a:t>Retention and Expansion?</a:t>
            </a:r>
            <a:endParaRPr lang="en-US" dirty="0">
              <a:effectLst/>
            </a:endParaRPr>
          </a:p>
        </p:txBody>
      </p:sp>
      <p:sp>
        <p:nvSpPr>
          <p:cNvPr id="3" name="Content Placeholder 2"/>
          <p:cNvSpPr>
            <a:spLocks noGrp="1"/>
          </p:cNvSpPr>
          <p:nvPr>
            <p:ph idx="1"/>
          </p:nvPr>
        </p:nvSpPr>
        <p:spPr>
          <a:xfrm>
            <a:off x="628650" y="1825625"/>
            <a:ext cx="3934558" cy="4351338"/>
          </a:xfrm>
        </p:spPr>
        <p:txBody>
          <a:bodyPr>
            <a:normAutofit/>
          </a:bodyPr>
          <a:lstStyle/>
          <a:p>
            <a:pPr marL="0" indent="0">
              <a:buNone/>
            </a:pPr>
            <a:r>
              <a:rPr lang="en-US" sz="2400" dirty="0" smtClean="0"/>
              <a:t>A BR&amp;E Program:</a:t>
            </a:r>
          </a:p>
          <a:p>
            <a:r>
              <a:rPr lang="en-US" sz="2400" b="1" dirty="0"/>
              <a:t>A</a:t>
            </a:r>
            <a:r>
              <a:rPr lang="en-US" sz="2400" b="1" dirty="0" smtClean="0"/>
              <a:t>ssists</a:t>
            </a:r>
            <a:r>
              <a:rPr lang="en-US" sz="2400" dirty="0" smtClean="0"/>
              <a:t> existing businesses in their survival and expansion.</a:t>
            </a:r>
          </a:p>
          <a:p>
            <a:r>
              <a:rPr lang="en-US" sz="2400" b="1" dirty="0" smtClean="0"/>
              <a:t>Is driven </a:t>
            </a:r>
            <a:r>
              <a:rPr lang="en-US" sz="2400" dirty="0" smtClean="0"/>
              <a:t>by feedback from business owners and managers.</a:t>
            </a:r>
          </a:p>
          <a:p>
            <a:r>
              <a:rPr lang="en-US" sz="2400" b="1" dirty="0" smtClean="0"/>
              <a:t>Is</a:t>
            </a:r>
            <a:r>
              <a:rPr lang="en-US" sz="2400" dirty="0" smtClean="0"/>
              <a:t> </a:t>
            </a:r>
            <a:r>
              <a:rPr lang="en-US" sz="2400" b="1" dirty="0" smtClean="0"/>
              <a:t>proactive</a:t>
            </a:r>
            <a:r>
              <a:rPr lang="en-US" sz="2400" dirty="0" smtClean="0"/>
              <a:t> in maintaining a vibrant local economy and assisting existing businesses to grow. </a:t>
            </a:r>
            <a:endParaRPr lang="en-US" sz="2400" dirty="0"/>
          </a:p>
        </p:txBody>
      </p:sp>
      <p:pic>
        <p:nvPicPr>
          <p:cNvPr id="1030" name="Picture 6" descr="C:\Users\agecon\AppData\Local\Microsoft\Windows\Temporary Internet Files\Content.IE5\MGILSEXE\feedb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9321" y="2356338"/>
            <a:ext cx="3863684" cy="2473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99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gecon\AppData\Local\Microsoft\Windows\Temporary Internet Files\Content.IE5\2XJTXQK8\20121231-community-r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752600"/>
            <a:ext cx="3962400" cy="37840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8650" y="541526"/>
            <a:ext cx="7886700" cy="830074"/>
          </a:xfrm>
        </p:spPr>
        <p:txBody>
          <a:bodyPr>
            <a:normAutofit fontScale="90000"/>
          </a:bodyPr>
          <a:lstStyle/>
          <a:p>
            <a:r>
              <a:rPr lang="en-US" dirty="0" smtClean="0">
                <a:effectLst/>
              </a:rPr>
              <a:t>What is Business </a:t>
            </a:r>
            <a:br>
              <a:rPr lang="en-US" dirty="0" smtClean="0">
                <a:effectLst/>
              </a:rPr>
            </a:br>
            <a:r>
              <a:rPr lang="en-US" dirty="0" smtClean="0">
                <a:effectLst/>
              </a:rPr>
              <a:t>Retention and Expansion?</a:t>
            </a:r>
            <a:endParaRPr lang="en-US" dirty="0">
              <a:effectLst/>
            </a:endParaRPr>
          </a:p>
        </p:txBody>
      </p:sp>
      <p:sp>
        <p:nvSpPr>
          <p:cNvPr id="3" name="Content Placeholder 2"/>
          <p:cNvSpPr>
            <a:spLocks noGrp="1"/>
          </p:cNvSpPr>
          <p:nvPr>
            <p:ph idx="1"/>
          </p:nvPr>
        </p:nvSpPr>
        <p:spPr>
          <a:xfrm>
            <a:off x="552450" y="2127377"/>
            <a:ext cx="4552950" cy="3386455"/>
          </a:xfrm>
        </p:spPr>
        <p:txBody>
          <a:bodyPr>
            <a:normAutofit/>
          </a:bodyPr>
          <a:lstStyle/>
          <a:p>
            <a:pPr marL="0" indent="0" algn="ctr">
              <a:buNone/>
            </a:pPr>
            <a:r>
              <a:rPr lang="en-US" sz="4800" dirty="0" smtClean="0"/>
              <a:t>What benefits accrue to a region conducting a BR&amp;E program?</a:t>
            </a:r>
          </a:p>
        </p:txBody>
      </p:sp>
    </p:spTree>
    <p:extLst>
      <p:ext uri="{BB962C8B-B14F-4D97-AF65-F5344CB8AC3E}">
        <p14:creationId xmlns:p14="http://schemas.microsoft.com/office/powerpoint/2010/main" val="4271764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rPr>
              <a:t>How Does the Process Work?</a:t>
            </a:r>
            <a:endParaRPr lang="en-US" b="1" dirty="0">
              <a:solidFill>
                <a:schemeClr val="bg1"/>
              </a:solidFill>
              <a:effectLst/>
            </a:endParaRPr>
          </a:p>
        </p:txBody>
      </p:sp>
    </p:spTree>
    <p:extLst>
      <p:ext uri="{BB962C8B-B14F-4D97-AF65-F5344CB8AC3E}">
        <p14:creationId xmlns:p14="http://schemas.microsoft.com/office/powerpoint/2010/main" val="344410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457200" y="990600"/>
          <a:ext cx="83439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a:bodyPr>
          <a:lstStyle/>
          <a:p>
            <a:r>
              <a:rPr lang="en-US" dirty="0" smtClean="0">
                <a:effectLst/>
              </a:rPr>
              <a:t>Three Major Steps</a:t>
            </a:r>
            <a:endParaRPr lang="en-US" dirty="0">
              <a:effectLst/>
            </a:endParaRPr>
          </a:p>
        </p:txBody>
      </p:sp>
      <p:sp>
        <p:nvSpPr>
          <p:cNvPr id="4" name="TextBox 3"/>
          <p:cNvSpPr txBox="1"/>
          <p:nvPr/>
        </p:nvSpPr>
        <p:spPr>
          <a:xfrm>
            <a:off x="457200" y="2677180"/>
            <a:ext cx="1905000" cy="523220"/>
          </a:xfrm>
          <a:prstGeom prst="rect">
            <a:avLst/>
          </a:prstGeom>
          <a:noFill/>
        </p:spPr>
        <p:txBody>
          <a:bodyPr wrap="square" rtlCol="0">
            <a:spAutoFit/>
          </a:bodyPr>
          <a:lstStyle/>
          <a:p>
            <a:r>
              <a:rPr lang="en-US" sz="2800" dirty="0" smtClean="0">
                <a:latin typeface="Coolvetica Rg"/>
              </a:rPr>
              <a:t>Step 1</a:t>
            </a:r>
            <a:endParaRPr lang="en-US" sz="2800" dirty="0">
              <a:latin typeface="Coolvetica Rg"/>
            </a:endParaRPr>
          </a:p>
        </p:txBody>
      </p:sp>
      <p:sp>
        <p:nvSpPr>
          <p:cNvPr id="7" name="TextBox 6"/>
          <p:cNvSpPr txBox="1"/>
          <p:nvPr/>
        </p:nvSpPr>
        <p:spPr>
          <a:xfrm>
            <a:off x="3200400" y="2677180"/>
            <a:ext cx="1905000" cy="523220"/>
          </a:xfrm>
          <a:prstGeom prst="rect">
            <a:avLst/>
          </a:prstGeom>
          <a:noFill/>
        </p:spPr>
        <p:txBody>
          <a:bodyPr wrap="square" rtlCol="0">
            <a:spAutoFit/>
          </a:bodyPr>
          <a:lstStyle/>
          <a:p>
            <a:r>
              <a:rPr lang="en-US" sz="2800" dirty="0" smtClean="0">
                <a:latin typeface="Coolvetica Rg"/>
              </a:rPr>
              <a:t>Step 2</a:t>
            </a:r>
            <a:endParaRPr lang="en-US" sz="2800" dirty="0">
              <a:latin typeface="Coolvetica Rg"/>
            </a:endParaRPr>
          </a:p>
        </p:txBody>
      </p:sp>
      <p:sp>
        <p:nvSpPr>
          <p:cNvPr id="8" name="TextBox 7"/>
          <p:cNvSpPr txBox="1"/>
          <p:nvPr/>
        </p:nvSpPr>
        <p:spPr>
          <a:xfrm>
            <a:off x="5943600" y="2687360"/>
            <a:ext cx="1905000" cy="523220"/>
          </a:xfrm>
          <a:prstGeom prst="rect">
            <a:avLst/>
          </a:prstGeom>
          <a:noFill/>
        </p:spPr>
        <p:txBody>
          <a:bodyPr wrap="square" rtlCol="0">
            <a:spAutoFit/>
          </a:bodyPr>
          <a:lstStyle/>
          <a:p>
            <a:r>
              <a:rPr lang="en-US" sz="2800" dirty="0" smtClean="0">
                <a:latin typeface="Coolvetica Rg"/>
              </a:rPr>
              <a:t>Step 3</a:t>
            </a:r>
            <a:endParaRPr lang="en-US" sz="2800" dirty="0">
              <a:latin typeface="Coolvetica Rg"/>
            </a:endParaRPr>
          </a:p>
        </p:txBody>
      </p:sp>
    </p:spTree>
    <p:extLst>
      <p:ext uri="{BB962C8B-B14F-4D97-AF65-F5344CB8AC3E}">
        <p14:creationId xmlns:p14="http://schemas.microsoft.com/office/powerpoint/2010/main" val="3694144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21016"/>
            <a:ext cx="7886700" cy="830074"/>
          </a:xfrm>
        </p:spPr>
        <p:txBody>
          <a:bodyPr>
            <a:normAutofit/>
          </a:bodyPr>
          <a:lstStyle/>
          <a:p>
            <a:r>
              <a:rPr lang="en-US" dirty="0" smtClean="0"/>
              <a:t>Step 1: Research</a:t>
            </a:r>
            <a:endParaRPr lang="en-US" dirty="0"/>
          </a:p>
        </p:txBody>
      </p:sp>
      <p:sp>
        <p:nvSpPr>
          <p:cNvPr id="3" name="Content Placeholder 2"/>
          <p:cNvSpPr>
            <a:spLocks noGrp="1"/>
          </p:cNvSpPr>
          <p:nvPr>
            <p:ph idx="1"/>
          </p:nvPr>
        </p:nvSpPr>
        <p:spPr/>
        <p:txBody>
          <a:bodyPr>
            <a:normAutofit/>
          </a:bodyPr>
          <a:lstStyle/>
          <a:p>
            <a:pPr lvl="1"/>
            <a:r>
              <a:rPr lang="en-US" sz="2400" b="1" dirty="0" smtClean="0"/>
              <a:t>Organize </a:t>
            </a:r>
            <a:r>
              <a:rPr lang="en-US" sz="2400" dirty="0" smtClean="0"/>
              <a:t>a leadership team.</a:t>
            </a:r>
          </a:p>
          <a:p>
            <a:pPr lvl="1"/>
            <a:r>
              <a:rPr lang="en-US" sz="2400" b="1" dirty="0" smtClean="0"/>
              <a:t>Develop </a:t>
            </a:r>
            <a:r>
              <a:rPr lang="en-US" sz="2400" dirty="0" smtClean="0"/>
              <a:t>interview guide/visitation survey.</a:t>
            </a:r>
          </a:p>
          <a:p>
            <a:pPr lvl="1"/>
            <a:r>
              <a:rPr lang="en-US" sz="2400" b="1" dirty="0" smtClean="0"/>
              <a:t>Recruit </a:t>
            </a:r>
            <a:r>
              <a:rPr lang="en-US" sz="2400" dirty="0" smtClean="0"/>
              <a:t>and train volunteers.</a:t>
            </a:r>
          </a:p>
          <a:p>
            <a:pPr lvl="1"/>
            <a:r>
              <a:rPr lang="en-US" sz="2400" b="1" dirty="0" smtClean="0"/>
              <a:t>Visit</a:t>
            </a:r>
            <a:r>
              <a:rPr lang="en-US" sz="2400" dirty="0" smtClean="0"/>
              <a:t> businesses.</a:t>
            </a:r>
          </a:p>
          <a:p>
            <a:pPr lvl="1"/>
            <a:r>
              <a:rPr lang="en-US" sz="2400" b="1" dirty="0" smtClean="0"/>
              <a:t>Tabulate</a:t>
            </a:r>
            <a:r>
              <a:rPr lang="en-US" sz="2400" dirty="0" smtClean="0"/>
              <a:t> data.</a:t>
            </a:r>
          </a:p>
          <a:p>
            <a:pPr lvl="1"/>
            <a:endParaRPr lang="en-US" sz="2400" dirty="0"/>
          </a:p>
        </p:txBody>
      </p:sp>
      <p:graphicFrame>
        <p:nvGraphicFramePr>
          <p:cNvPr id="4" name="Diagram 3"/>
          <p:cNvGraphicFramePr/>
          <p:nvPr>
            <p:extLst>
              <p:ext uri="{D42A27DB-BD31-4B8C-83A1-F6EECF244321}">
                <p14:modId xmlns:p14="http://schemas.microsoft.com/office/powerpoint/2010/main" val="715271903"/>
              </p:ext>
            </p:extLst>
          </p:nvPr>
        </p:nvGraphicFramePr>
        <p:xfrm>
          <a:off x="410818" y="2852530"/>
          <a:ext cx="8343900" cy="4200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066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8" id="{261D25A9-6FB8-440E-B83D-FB73FB8D8179}" vid="{616A59DE-2F5F-4CCB-B13C-C2B58540F8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Theme8</Template>
  <TotalTime>739</TotalTime>
  <Words>3405</Words>
  <Application>Microsoft Office PowerPoint</Application>
  <PresentationFormat>On-screen Show (4:3)</PresentationFormat>
  <Paragraphs>389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Coolvetica Rg</vt:lpstr>
      <vt:lpstr>Franklin Gothic Demi Cond</vt:lpstr>
      <vt:lpstr>Theme8</vt:lpstr>
      <vt:lpstr>Sustaining Existing Businesses</vt:lpstr>
      <vt:lpstr>Outline</vt:lpstr>
      <vt:lpstr>Why Focus on Existing Businesses?</vt:lpstr>
      <vt:lpstr>Our Region</vt:lpstr>
      <vt:lpstr>What is Business  Retention and Expansion?</vt:lpstr>
      <vt:lpstr>What is Business  Retention and Expansion?</vt:lpstr>
      <vt:lpstr>How Does the Process Work?</vt:lpstr>
      <vt:lpstr>Three Major Steps</vt:lpstr>
      <vt:lpstr>Step 1: Research</vt:lpstr>
      <vt:lpstr>Step 2: Prioritize</vt:lpstr>
      <vt:lpstr>Step 3: Implement</vt:lpstr>
      <vt:lpstr>Step 3: Implement</vt:lpstr>
      <vt:lpstr>Timeline</vt:lpstr>
      <vt:lpstr>What Resources Are Required?</vt:lpstr>
      <vt:lpstr>Summary of Estimated Time Commitments</vt:lpstr>
      <vt:lpstr>Regional Assessment</vt:lpstr>
      <vt:lpstr>Where Can the Region Get Assistance to Initiate a BRE Strategy?</vt:lpstr>
      <vt:lpstr>Questions?</vt:lpstr>
      <vt:lpstr>PowerPoint Presentation</vt:lpstr>
    </vt:vector>
  </TitlesOfParts>
  <Company>MSU Extension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Extension Service</dc:creator>
  <cp:lastModifiedBy>mnt145</cp:lastModifiedBy>
  <cp:revision>37</cp:revision>
  <cp:lastPrinted>2015-06-04T21:17:46Z</cp:lastPrinted>
  <dcterms:created xsi:type="dcterms:W3CDTF">2015-06-02T19:25:56Z</dcterms:created>
  <dcterms:modified xsi:type="dcterms:W3CDTF">2015-06-05T13:30:44Z</dcterms:modified>
</cp:coreProperties>
</file>